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67" r:id="rId3"/>
    <p:sldId id="274" r:id="rId4"/>
    <p:sldId id="276" r:id="rId5"/>
    <p:sldId id="279" r:id="rId6"/>
    <p:sldId id="275" r:id="rId7"/>
    <p:sldId id="257" r:id="rId8"/>
    <p:sldId id="259" r:id="rId9"/>
    <p:sldId id="271" r:id="rId10"/>
    <p:sldId id="268" r:id="rId11"/>
    <p:sldId id="269" r:id="rId12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밝은 스타일 2 - 강조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199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0D0C687-F4BA-40C9-8A55-B583BAE33451}" type="datetimeFigureOut">
              <a:rPr lang="ko-KR" altLang="en-US"/>
              <a:pPr>
                <a:defRPr/>
              </a:pPr>
              <a:t>2020-09-14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76F91C0-69BA-4157-8ACA-1F38BA25DB7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99861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10" descr="풍경 선들임.png"/>
          <p:cNvPicPr>
            <a:picLocks noChangeAspect="1"/>
          </p:cNvPicPr>
          <p:nvPr userDrawn="1"/>
        </p:nvPicPr>
        <p:blipFill>
          <a:blip r:embed="rId2" cstate="print"/>
          <a:srcRect t="34703" r="4169"/>
          <a:stretch>
            <a:fillRect/>
          </a:stretch>
        </p:blipFill>
        <p:spPr bwMode="auto">
          <a:xfrm>
            <a:off x="7500938" y="0"/>
            <a:ext cx="1643062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직선 연결선 4"/>
          <p:cNvCxnSpPr/>
          <p:nvPr userDrawn="1"/>
        </p:nvCxnSpPr>
        <p:spPr>
          <a:xfrm rot="10800000">
            <a:off x="285750" y="928688"/>
            <a:ext cx="8643938" cy="1587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6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09F3DB8B-DC06-47DB-BE7E-2F0B0F706AD5}" type="datetimeFigureOut">
              <a:rPr lang="ko-KR" altLang="en-US"/>
              <a:pPr>
                <a:defRPr/>
              </a:pPr>
              <a:t>2020-09-14</a:t>
            </a:fld>
            <a:endParaRPr lang="ko-KR" altLang="en-US"/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10DE51B6-3533-4EF2-BEF9-00E3D599966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25EA4476-2EDB-4796-A3FB-669DC4D6B7F2}" type="datetimeFigureOut">
              <a:rPr lang="ko-KR" altLang="en-US"/>
              <a:pPr>
                <a:defRPr/>
              </a:pPr>
              <a:t>2020-09-14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15D3A566-FB5E-4D04-AF22-D392835CD99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1A224611-99A2-448F-90AF-9A6BFD03A05C}" type="datetimeFigureOut">
              <a:rPr lang="ko-KR" altLang="en-US"/>
              <a:pPr>
                <a:defRPr/>
              </a:pPr>
              <a:t>2020-09-14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BDAC6B47-6098-4A43-9B51-B10B1C08598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10" descr="풍경 선들임.png"/>
          <p:cNvPicPr>
            <a:picLocks noChangeAspect="1"/>
          </p:cNvPicPr>
          <p:nvPr userDrawn="1"/>
        </p:nvPicPr>
        <p:blipFill>
          <a:blip r:embed="rId2" cstate="print"/>
          <a:srcRect t="34703" r="4169"/>
          <a:stretch>
            <a:fillRect/>
          </a:stretch>
        </p:blipFill>
        <p:spPr bwMode="auto">
          <a:xfrm>
            <a:off x="7500938" y="0"/>
            <a:ext cx="1643062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직선 연결선 4"/>
          <p:cNvCxnSpPr/>
          <p:nvPr userDrawn="1"/>
        </p:nvCxnSpPr>
        <p:spPr>
          <a:xfrm rot="10800000">
            <a:off x="285750" y="928688"/>
            <a:ext cx="8643938" cy="1587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557D1385-3E1A-4E7F-9E8E-B8A3D73E3A02}" type="datetimeFigureOut">
              <a:rPr lang="ko-KR" altLang="en-US"/>
              <a:pPr>
                <a:defRPr/>
              </a:pPr>
              <a:t>2020-09-14</a:t>
            </a:fld>
            <a:endParaRPr lang="ko-KR" altLang="en-US"/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831CCCEE-A12B-4EFF-A834-5625BBE851F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A96D1E4A-7C42-46CC-A939-9BA61A1C13CE}" type="datetimeFigureOut">
              <a:rPr lang="ko-KR" altLang="en-US"/>
              <a:pPr>
                <a:defRPr/>
              </a:pPr>
              <a:t>2020-09-14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7B07DC0C-2519-422F-8D56-C198E496F8F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30CA7251-B037-4470-A56C-8BAE75AE8B7C}" type="datetimeFigureOut">
              <a:rPr lang="ko-KR" altLang="en-US"/>
              <a:pPr>
                <a:defRPr/>
              </a:pPr>
              <a:t>2020-09-14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FE4BD3F5-DD17-4862-A192-8460EF14DF4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EB53FA99-6A02-4355-BE56-C18C6D4713C1}" type="datetimeFigureOut">
              <a:rPr lang="ko-KR" altLang="en-US"/>
              <a:pPr>
                <a:defRPr/>
              </a:pPr>
              <a:t>2020-09-14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E40505C0-C8CE-4904-8315-85CC2A9E39F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914AC3C4-E7C3-4004-B154-0FA9E8721F39}" type="datetimeFigureOut">
              <a:rPr lang="ko-KR" altLang="en-US"/>
              <a:pPr>
                <a:defRPr/>
              </a:pPr>
              <a:t>2020-09-14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6E9F7864-8317-4245-AD1B-D98FD344259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0" descr="풍경 선들임.png"/>
          <p:cNvPicPr>
            <a:picLocks noChangeAspect="1"/>
          </p:cNvPicPr>
          <p:nvPr userDrawn="1"/>
        </p:nvPicPr>
        <p:blipFill>
          <a:blip r:embed="rId2" cstate="print"/>
          <a:srcRect t="34703" r="4169"/>
          <a:stretch>
            <a:fillRect/>
          </a:stretch>
        </p:blipFill>
        <p:spPr bwMode="auto">
          <a:xfrm>
            <a:off x="7500938" y="0"/>
            <a:ext cx="1643062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4C5E09BF-1F87-48D7-9B6F-2B3924E7E7C3}" type="datetimeFigureOut">
              <a:rPr lang="ko-KR" altLang="en-US"/>
              <a:pPr>
                <a:defRPr/>
              </a:pPr>
              <a:t>2020-09-14</a:t>
            </a:fld>
            <a:endParaRPr lang="ko-KR" altLang="en-US"/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666AEC4E-4215-4822-96AE-F7464383C9B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C1FB1E47-F0D9-4EF0-B82D-0F28B585E520}" type="datetimeFigureOut">
              <a:rPr lang="ko-KR" altLang="en-US"/>
              <a:pPr>
                <a:defRPr/>
              </a:pPr>
              <a:t>2020-09-14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D165AC3A-FFB4-4FF1-966A-EFBE0217755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0094DC70-428A-4626-B2E0-3795061EB464}" type="datetimeFigureOut">
              <a:rPr lang="ko-KR" altLang="en-US"/>
              <a:pPr>
                <a:defRPr/>
              </a:pPr>
              <a:t>2020-09-14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EFAB90BE-A15C-4B81-ACC9-536E3517AEB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500063" y="0"/>
            <a:ext cx="214312" cy="1285875"/>
          </a:xfrm>
          <a:prstGeom prst="rect">
            <a:avLst/>
          </a:prstGeom>
          <a:solidFill>
            <a:schemeClr val="accent6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785813" y="0"/>
            <a:ext cx="214312" cy="1285875"/>
          </a:xfrm>
          <a:prstGeom prst="rect">
            <a:avLst/>
          </a:prstGeom>
          <a:solidFill>
            <a:schemeClr val="bg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071563" y="0"/>
            <a:ext cx="214312" cy="12858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1357313" y="0"/>
            <a:ext cx="214312" cy="12858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7358063" y="5572125"/>
            <a:ext cx="1285875" cy="1285875"/>
          </a:xfrm>
          <a:prstGeom prst="rect">
            <a:avLst/>
          </a:prstGeom>
          <a:blipFill dpi="0" rotWithShape="1">
            <a:blip r:embed="rId13" cstate="print">
              <a:alphaModFix amt="1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5661025" y="5572125"/>
            <a:ext cx="1285875" cy="1285875"/>
          </a:xfrm>
          <a:prstGeom prst="rect">
            <a:avLst/>
          </a:prstGeom>
          <a:blipFill dpi="0" rotWithShape="1">
            <a:blip r:embed="rId13" cstate="print">
              <a:alphaModFix amt="1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3963988" y="5572125"/>
            <a:ext cx="1287462" cy="1285875"/>
          </a:xfrm>
          <a:prstGeom prst="rect">
            <a:avLst/>
          </a:prstGeom>
          <a:blipFill dpi="0" rotWithShape="1">
            <a:blip r:embed="rId13" cstate="print">
              <a:alphaModFix amt="1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2268538" y="5572125"/>
            <a:ext cx="1285875" cy="1285875"/>
          </a:xfrm>
          <a:prstGeom prst="rect">
            <a:avLst/>
          </a:prstGeom>
          <a:blipFill dpi="0" rotWithShape="1">
            <a:blip r:embed="rId13" cstate="print">
              <a:alphaModFix amt="1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571500" y="5572125"/>
            <a:ext cx="1285875" cy="1285875"/>
          </a:xfrm>
          <a:prstGeom prst="rect">
            <a:avLst/>
          </a:prstGeom>
          <a:blipFill dpi="0" rotWithShape="1">
            <a:blip r:embed="rId13" cstate="print">
              <a:alphaModFix amt="1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sundlim@naver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17713" y="1835150"/>
            <a:ext cx="5108575" cy="23082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7200" dirty="0">
                <a:latin typeface="HY산B" pitchFamily="18" charset="-127"/>
                <a:ea typeface="HY산B" pitchFamily="18" charset="-127"/>
              </a:rPr>
              <a:t> </a:t>
            </a:r>
            <a:endParaRPr kumimoji="0" lang="en-US" altLang="ko-KR" sz="7200" dirty="0">
              <a:latin typeface="HY산B" pitchFamily="18" charset="-127"/>
              <a:ea typeface="HY산B" pitchFamily="18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7200" dirty="0">
                <a:latin typeface="HY산B" pitchFamily="18" charset="-127"/>
                <a:ea typeface="HY산B" pitchFamily="18" charset="-127"/>
              </a:rPr>
              <a:t>회사 소개서</a:t>
            </a:r>
            <a:endParaRPr kumimoji="0" lang="ko-KR" altLang="en-US" sz="9600" dirty="0">
              <a:latin typeface="HY산B" pitchFamily="18" charset="-127"/>
              <a:ea typeface="HY산B" pitchFamily="18" charset="-127"/>
            </a:endParaRPr>
          </a:p>
        </p:txBody>
      </p:sp>
      <p:pic>
        <p:nvPicPr>
          <p:cNvPr id="10" name="Picture 2" descr="C:\Users\however\Desktop\LOGO\선들임 로고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735014"/>
            <a:ext cx="3214710" cy="1051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342900" y="357188"/>
            <a:ext cx="2643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산B" pitchFamily="18" charset="-127"/>
                <a:ea typeface="HY산B" pitchFamily="18" charset="-127"/>
              </a:rPr>
              <a:t>참고사진</a:t>
            </a:r>
            <a:endParaRPr kumimoji="0" lang="ko-KR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산B" pitchFamily="18" charset="-127"/>
              <a:ea typeface="HY산B" pitchFamily="18" charset="-127"/>
            </a:endParaRPr>
          </a:p>
        </p:txBody>
      </p:sp>
      <p:pic>
        <p:nvPicPr>
          <p:cNvPr id="26627" name="Picture 3" descr="\\LG-NAS\Share\11.홍보자료\홍보자료 추린것_변동있음\연합뉴스 보도기사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75" y="1000125"/>
            <a:ext cx="4341813" cy="578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\\LG-NAS\Share\11.홍보자료\홍보자료 추린것_변동있음\행사구성\대백프라자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1379538"/>
            <a:ext cx="376555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4"/>
          <p:cNvSpPr txBox="1">
            <a:spLocks noChangeArrowheads="1"/>
          </p:cNvSpPr>
          <p:nvPr/>
        </p:nvSpPr>
        <p:spPr bwMode="auto">
          <a:xfrm>
            <a:off x="500063" y="2274888"/>
            <a:ext cx="81438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2400" dirty="0">
                <a:latin typeface="나눔스퀘어라운드 Bold" pitchFamily="50" charset="-127"/>
                <a:ea typeface="나눔스퀘어라운드 Bold" pitchFamily="50" charset="-127"/>
              </a:rPr>
              <a:t>감사합니다</a:t>
            </a:r>
            <a:r>
              <a:rPr lang="en-US" altLang="ko-KR" sz="2400" dirty="0">
                <a:latin typeface="나눔스퀘어라운드 Bold" pitchFamily="50" charset="-127"/>
                <a:ea typeface="나눔스퀘어라운드 Bold" pitchFamily="50" charset="-127"/>
              </a:rPr>
              <a:t>.</a:t>
            </a:r>
          </a:p>
          <a:p>
            <a:endParaRPr lang="en-US" altLang="ko-KR" sz="2400" dirty="0">
              <a:latin typeface="나눔스퀘어라운드 Bold" pitchFamily="50" charset="-127"/>
              <a:ea typeface="나눔스퀘어라운드 Bold" pitchFamily="50" charset="-127"/>
            </a:endParaRPr>
          </a:p>
          <a:p>
            <a:r>
              <a:rPr lang="ko-KR" altLang="en-US" sz="2400" dirty="0">
                <a:latin typeface="나눔스퀘어라운드 Bold" pitchFamily="50" charset="-127"/>
                <a:ea typeface="나눔스퀘어라운드 Bold" pitchFamily="50" charset="-127"/>
              </a:rPr>
              <a:t>기타 문의사항은 </a:t>
            </a:r>
            <a:endParaRPr lang="en-US" altLang="ko-KR" sz="2400" dirty="0">
              <a:latin typeface="나눔스퀘어라운드 Bold" pitchFamily="50" charset="-127"/>
              <a:ea typeface="나눔스퀘어라운드 Bold" pitchFamily="50" charset="-127"/>
            </a:endParaRPr>
          </a:p>
          <a:p>
            <a:r>
              <a:rPr lang="en-US" altLang="ko-KR" sz="2400" dirty="0">
                <a:latin typeface="나눔스퀘어라운드 Bold" pitchFamily="50" charset="-127"/>
                <a:ea typeface="나눔스퀘어라운드 Bold" pitchFamily="50" charset="-127"/>
              </a:rPr>
              <a:t>054 – 776 – 5033</a:t>
            </a:r>
          </a:p>
          <a:p>
            <a:r>
              <a:rPr lang="en-US" altLang="ko-KR" sz="2400" dirty="0">
                <a:latin typeface="나눔스퀘어라운드 Bold" pitchFamily="50" charset="-127"/>
                <a:ea typeface="나눔스퀘어라운드 Bold" pitchFamily="50" charset="-127"/>
              </a:rPr>
              <a:t>010 – </a:t>
            </a:r>
            <a:r>
              <a:rPr lang="en-US" altLang="ko-KR" sz="2400" dirty="0" smtClean="0">
                <a:latin typeface="나눔스퀘어라운드 Bold" pitchFamily="50" charset="-127"/>
                <a:ea typeface="나눔스퀘어라운드 Bold" pitchFamily="50" charset="-127"/>
              </a:rPr>
              <a:t>7514 - 5033</a:t>
            </a:r>
            <a:endParaRPr lang="en-US" altLang="ko-KR" sz="2400" dirty="0">
              <a:latin typeface="나눔스퀘어라운드 Bold" pitchFamily="50" charset="-127"/>
              <a:ea typeface="나눔스퀘어라운드 Bold" pitchFamily="50" charset="-127"/>
            </a:endParaRPr>
          </a:p>
          <a:p>
            <a:r>
              <a:rPr lang="en-US" altLang="ko-KR" sz="2400" dirty="0">
                <a:latin typeface="나눔스퀘어라운드 Bold" pitchFamily="50" charset="-127"/>
                <a:ea typeface="나눔스퀘어라운드 Bold" pitchFamily="50" charset="-127"/>
                <a:hlinkClick r:id="rId2"/>
              </a:rPr>
              <a:t>sundlim@naver.com</a:t>
            </a:r>
            <a:r>
              <a:rPr lang="en-US" altLang="ko-KR" sz="2400" dirty="0">
                <a:latin typeface="나눔스퀘어라운드 Bold" pitchFamily="50" charset="-127"/>
                <a:ea typeface="나눔스퀘어라운드 Bold" pitchFamily="50" charset="-127"/>
              </a:rPr>
              <a:t> </a:t>
            </a:r>
            <a:r>
              <a:rPr lang="ko-KR" altLang="en-US" sz="2400" dirty="0">
                <a:latin typeface="나눔스퀘어라운드 Bold" pitchFamily="50" charset="-127"/>
                <a:ea typeface="나눔스퀘어라운드 Bold" pitchFamily="50" charset="-127"/>
              </a:rPr>
              <a:t>으로 </a:t>
            </a:r>
            <a:r>
              <a:rPr lang="ko-KR" altLang="en-US" sz="2400" dirty="0" smtClean="0">
                <a:latin typeface="나눔스퀘어라운드 Bold" pitchFamily="50" charset="-127"/>
                <a:ea typeface="나눔스퀘어라운드 Bold" pitchFamily="50" charset="-127"/>
              </a:rPr>
              <a:t>문의 주시기 </a:t>
            </a:r>
            <a:r>
              <a:rPr lang="ko-KR" altLang="en-US" sz="2400" dirty="0">
                <a:latin typeface="나눔스퀘어라운드 Bold" pitchFamily="50" charset="-127"/>
                <a:ea typeface="나눔스퀘어라운드 Bold" pitchFamily="50" charset="-127"/>
              </a:rPr>
              <a:t>바랍니다</a:t>
            </a:r>
            <a:r>
              <a:rPr lang="en-US" altLang="ko-KR" sz="2400" dirty="0">
                <a:latin typeface="나눔스퀘어라운드 Bold" pitchFamily="50" charset="-127"/>
                <a:ea typeface="나눔스퀘어라운드 Bold" pitchFamily="50" charset="-127"/>
              </a:rPr>
              <a:t>.</a:t>
            </a:r>
            <a:endParaRPr lang="ko-KR" altLang="en-US" sz="2400" dirty="0">
              <a:latin typeface="나눔스퀘어라운드 Bold" pitchFamily="50" charset="-127"/>
              <a:ea typeface="나눔스퀘어라운드 Bold" pitchFamily="50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625" y="285750"/>
            <a:ext cx="25717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산B" pitchFamily="18" charset="-127"/>
                <a:ea typeface="HY산B" pitchFamily="18" charset="-127"/>
              </a:rPr>
              <a:t>업체 소개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785813" y="1589088"/>
            <a:ext cx="7500937" cy="1954212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defRPr/>
            </a:pPr>
            <a:r>
              <a:rPr lang="ko-KR" altLang="en-US" sz="1100" dirty="0" smtClean="0">
                <a:latin typeface="+mn-ea"/>
                <a:ea typeface="+mn-ea"/>
              </a:rPr>
              <a:t>선들임은 </a:t>
            </a:r>
            <a:r>
              <a:rPr lang="en-US" altLang="ko-KR" sz="1100" dirty="0" smtClean="0">
                <a:latin typeface="+mn-ea"/>
                <a:ea typeface="+mn-ea"/>
              </a:rPr>
              <a:t>&lt;</a:t>
            </a:r>
            <a:r>
              <a:rPr lang="ko-KR" altLang="en-US" sz="1100" dirty="0" err="1" smtClean="0">
                <a:latin typeface="+mn-ea"/>
                <a:ea typeface="+mn-ea"/>
              </a:rPr>
              <a:t>선들다</a:t>
            </a:r>
            <a:r>
              <a:rPr lang="ko-KR" altLang="en-US" sz="1100" dirty="0" smtClean="0">
                <a:latin typeface="+mn-ea"/>
                <a:ea typeface="+mn-ea"/>
              </a:rPr>
              <a:t> </a:t>
            </a:r>
            <a:r>
              <a:rPr lang="en-US" altLang="ko-KR" sz="1100" dirty="0" smtClean="0">
                <a:latin typeface="+mn-ea"/>
                <a:ea typeface="+mn-ea"/>
              </a:rPr>
              <a:t>; </a:t>
            </a:r>
            <a:r>
              <a:rPr lang="ko-KR" altLang="en-US" sz="1100" dirty="0" smtClean="0">
                <a:latin typeface="+mn-ea"/>
                <a:ea typeface="+mn-ea"/>
              </a:rPr>
              <a:t>선방에 참선하러 들어가다</a:t>
            </a:r>
            <a:r>
              <a:rPr lang="en-US" altLang="ko-KR" sz="1100" dirty="0" smtClean="0">
                <a:latin typeface="+mn-ea"/>
                <a:ea typeface="+mn-ea"/>
              </a:rPr>
              <a:t>&gt;</a:t>
            </a:r>
            <a:r>
              <a:rPr lang="ko-KR" altLang="en-US" sz="1100" dirty="0" smtClean="0">
                <a:latin typeface="+mn-ea"/>
                <a:ea typeface="+mn-ea"/>
              </a:rPr>
              <a:t>라는 의미로 ‘먹음 또한 하나의 참선이며 수행’이라는 뜻으로 몸에 좋은 사찰음식을 널리 알리기 위한 뜻이 담겨있습니다</a:t>
            </a:r>
            <a:r>
              <a:rPr lang="en-US" altLang="ko-KR" sz="1100" dirty="0" smtClean="0">
                <a:latin typeface="+mn-ea"/>
                <a:ea typeface="+mn-ea"/>
              </a:rPr>
              <a:t>. </a:t>
            </a:r>
          </a:p>
          <a:p>
            <a:pPr>
              <a:defRPr/>
            </a:pPr>
            <a:r>
              <a:rPr lang="ko-KR" altLang="en-US" sz="1100" dirty="0" smtClean="0">
                <a:latin typeface="+mn-ea"/>
                <a:ea typeface="+mn-ea"/>
              </a:rPr>
              <a:t>경주의 사찰음식점 </a:t>
            </a:r>
            <a:r>
              <a:rPr lang="ko-KR" altLang="en-US" sz="1100" dirty="0" err="1" smtClean="0">
                <a:latin typeface="+mn-ea"/>
                <a:ea typeface="+mn-ea"/>
              </a:rPr>
              <a:t>향적원을</a:t>
            </a:r>
            <a:r>
              <a:rPr lang="ko-KR" altLang="en-US" sz="1100" dirty="0" smtClean="0">
                <a:latin typeface="+mn-ea"/>
                <a:ea typeface="+mn-ea"/>
              </a:rPr>
              <a:t> 모태로 사찰음식만 아니라 여러 사찰음식과 관련된 품목을 유통하고 있습니다</a:t>
            </a:r>
            <a:r>
              <a:rPr lang="en-US" altLang="ko-KR" sz="1100" dirty="0" smtClean="0">
                <a:latin typeface="+mn-ea"/>
                <a:ea typeface="+mn-ea"/>
              </a:rPr>
              <a:t>.</a:t>
            </a:r>
            <a:endParaRPr lang="ko-KR" altLang="en-US" sz="1100" dirty="0" smtClean="0">
              <a:latin typeface="+mn-ea"/>
              <a:ea typeface="+mn-ea"/>
            </a:endParaRPr>
          </a:p>
          <a:p>
            <a:pPr>
              <a:defRPr/>
            </a:pPr>
            <a:r>
              <a:rPr lang="ko-KR" altLang="en-US" sz="1100" dirty="0" err="1" smtClean="0">
                <a:latin typeface="+mn-ea"/>
                <a:ea typeface="+mn-ea"/>
              </a:rPr>
              <a:t>향적원은</a:t>
            </a:r>
            <a:r>
              <a:rPr lang="ko-KR" altLang="en-US" sz="1100" dirty="0" smtClean="0">
                <a:latin typeface="+mn-ea"/>
                <a:ea typeface="+mn-ea"/>
              </a:rPr>
              <a:t> ‘부처님께 공양을 올리는 음식을 만드는 곳’이라는 뜻을 가지고 수행하는 마음으로 음식을 만들어 위나 장에 부담을 주지 않는 정갈하고 담백한 사찰음식은 온갖 스트레스와 성인병에 노출되어 있는 현대인에게 건강을 찾아줄 수 있는 음식입니다</a:t>
            </a:r>
            <a:r>
              <a:rPr lang="en-US" altLang="ko-KR" sz="1100" dirty="0" smtClean="0">
                <a:latin typeface="+mn-ea"/>
                <a:ea typeface="+mn-ea"/>
              </a:rPr>
              <a:t>.</a:t>
            </a:r>
            <a:r>
              <a:rPr lang="ko-KR" altLang="en-US" sz="1100" dirty="0" smtClean="0"/>
              <a:t>  </a:t>
            </a:r>
            <a:endParaRPr lang="en-US" altLang="ko-KR" sz="1100" dirty="0" smtClean="0"/>
          </a:p>
          <a:p>
            <a:pPr>
              <a:defRPr/>
            </a:pPr>
            <a:r>
              <a:rPr lang="ko-KR" altLang="en-US" sz="1100" dirty="0" smtClean="0">
                <a:latin typeface="+mn-ea"/>
                <a:ea typeface="+mn-ea"/>
              </a:rPr>
              <a:t>최근 </a:t>
            </a:r>
            <a:r>
              <a:rPr lang="ko-KR" altLang="en-US" sz="1100" dirty="0" err="1" smtClean="0">
                <a:latin typeface="+mn-ea"/>
                <a:ea typeface="+mn-ea"/>
              </a:rPr>
              <a:t>웰빙</a:t>
            </a:r>
            <a:r>
              <a:rPr lang="ko-KR" altLang="en-US" sz="1100" dirty="0" smtClean="0">
                <a:latin typeface="+mn-ea"/>
                <a:ea typeface="+mn-ea"/>
              </a:rPr>
              <a:t> 붐과 더불어 채식음식이 각광을 받는 가운데 사찰음식은 역사와 함께 발전해온 전통 한국식 채식식단이라고 할 수 있습니다</a:t>
            </a:r>
            <a:r>
              <a:rPr lang="en-US" altLang="ko-KR" sz="1100" dirty="0" smtClean="0">
                <a:latin typeface="+mn-ea"/>
                <a:ea typeface="+mn-ea"/>
              </a:rPr>
              <a:t>.</a:t>
            </a:r>
          </a:p>
          <a:p>
            <a:pPr>
              <a:defRPr/>
            </a:pPr>
            <a:endParaRPr lang="en-US" altLang="ko-KR" sz="1100" dirty="0" smtClean="0">
              <a:latin typeface="+mn-ea"/>
              <a:ea typeface="+mn-ea"/>
            </a:endParaRPr>
          </a:p>
          <a:p>
            <a:pPr>
              <a:defRPr/>
            </a:pPr>
            <a:r>
              <a:rPr lang="ko-KR" altLang="en-US" sz="1100" dirty="0" smtClean="0">
                <a:latin typeface="+mn-ea"/>
                <a:ea typeface="+mn-ea"/>
              </a:rPr>
              <a:t>‘음식으로 고치지 못하는 병은 약도 없다’라고 합니다</a:t>
            </a:r>
            <a:r>
              <a:rPr lang="en-US" altLang="ko-KR" sz="1100" dirty="0" smtClean="0">
                <a:latin typeface="+mn-ea"/>
                <a:ea typeface="+mn-ea"/>
              </a:rPr>
              <a:t>. </a:t>
            </a:r>
            <a:r>
              <a:rPr lang="ko-KR" altLang="en-US" sz="1100" dirty="0" smtClean="0">
                <a:latin typeface="+mn-ea"/>
                <a:ea typeface="+mn-ea"/>
              </a:rPr>
              <a:t>그만큼 음식은 우리 몸에 중요한 역할을 하고 있습니다</a:t>
            </a:r>
            <a:r>
              <a:rPr lang="en-US" altLang="ko-KR" sz="1100" dirty="0" smtClean="0">
                <a:latin typeface="+mn-ea"/>
                <a:ea typeface="+mn-ea"/>
              </a:rPr>
              <a:t>. </a:t>
            </a:r>
            <a:r>
              <a:rPr lang="ko-KR" altLang="en-US" sz="1100" dirty="0" smtClean="0">
                <a:latin typeface="+mn-ea"/>
                <a:ea typeface="+mn-ea"/>
              </a:rPr>
              <a:t>건강한 세상을 만들기 위한 </a:t>
            </a:r>
            <a:r>
              <a:rPr lang="ko-KR" altLang="en-US" sz="1100" dirty="0" err="1" smtClean="0">
                <a:latin typeface="+mn-ea"/>
                <a:ea typeface="+mn-ea"/>
              </a:rPr>
              <a:t>혜연스님의</a:t>
            </a:r>
            <a:r>
              <a:rPr lang="ko-KR" altLang="en-US" sz="1100" dirty="0" smtClean="0">
                <a:latin typeface="+mn-ea"/>
                <a:ea typeface="+mn-ea"/>
              </a:rPr>
              <a:t> 작은 실천이 바로 </a:t>
            </a:r>
            <a:r>
              <a:rPr lang="ko-KR" altLang="en-US" sz="1100" dirty="0" err="1" smtClean="0">
                <a:latin typeface="+mn-ea"/>
                <a:ea typeface="+mn-ea"/>
              </a:rPr>
              <a:t>향적원</a:t>
            </a:r>
            <a:r>
              <a:rPr lang="ko-KR" altLang="en-US" sz="1100" dirty="0" smtClean="0">
                <a:latin typeface="+mn-ea"/>
                <a:ea typeface="+mn-ea"/>
              </a:rPr>
              <a:t> 입니다</a:t>
            </a:r>
            <a:r>
              <a:rPr lang="en-US" altLang="ko-KR" sz="1100" dirty="0" smtClean="0">
                <a:latin typeface="+mn-ea"/>
                <a:ea typeface="+mn-ea"/>
              </a:rPr>
              <a:t>. </a:t>
            </a:r>
            <a:endParaRPr lang="ko-KR" altLang="en-US" sz="1100" dirty="0" smtClean="0">
              <a:latin typeface="+mn-ea"/>
              <a:ea typeface="+mn-ea"/>
            </a:endParaRPr>
          </a:p>
        </p:txBody>
      </p:sp>
      <p:sp>
        <p:nvSpPr>
          <p:cNvPr id="14340" name="TextBox 8"/>
          <p:cNvSpPr txBox="1">
            <a:spLocks noChangeArrowheads="1"/>
          </p:cNvSpPr>
          <p:nvPr/>
        </p:nvSpPr>
        <p:spPr bwMode="auto">
          <a:xfrm>
            <a:off x="642938" y="1241425"/>
            <a:ext cx="27146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1600">
                <a:latin typeface="HY견고딕" pitchFamily="18" charset="-127"/>
                <a:ea typeface="HY견고딕" pitchFamily="18" charset="-127"/>
              </a:rPr>
              <a:t> 선들임 사찰음식은</a:t>
            </a:r>
            <a:r>
              <a:rPr lang="en-US" altLang="ko-KR" sz="1600">
                <a:latin typeface="HY견고딕" pitchFamily="18" charset="-127"/>
                <a:ea typeface="HY견고딕" pitchFamily="18" charset="-127"/>
              </a:rPr>
              <a:t>_</a:t>
            </a:r>
            <a:endParaRPr lang="ko-KR" altLang="en-US" sz="160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18" name="Picture 4" descr="C:\Users\however\Desktop\홍보자료\대표음식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660861"/>
            <a:ext cx="2552517" cy="170159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9" name="Picture 6" descr="\\LG-NAS\Share\11.홍보자료\1.사진\6.향적원 사진\메뉴사진\1\416T03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678494"/>
            <a:ext cx="2531457" cy="1683963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625" y="285750"/>
            <a:ext cx="25717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산B" pitchFamily="18" charset="-127"/>
                <a:ea typeface="HY산B" pitchFamily="18" charset="-127"/>
              </a:rPr>
              <a:t>업체 현황</a:t>
            </a:r>
          </a:p>
        </p:txBody>
      </p:sp>
      <p:pic>
        <p:nvPicPr>
          <p:cNvPr id="21" name="_x66864752" descr="EMB00000cb8434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2538" y="1232706"/>
            <a:ext cx="2339975" cy="154781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2" name="_x66774240" descr="EMB00000cb843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2538" y="2804342"/>
            <a:ext cx="2339975" cy="154781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3" name="_x66774240" descr="EMB00000cb8434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2538" y="4375978"/>
            <a:ext cx="2339975" cy="1547813"/>
          </a:xfrm>
          <a:prstGeom prst="rect">
            <a:avLst/>
          </a:prstGeom>
          <a:noFill/>
          <a:effectLst>
            <a:softEdge rad="127000"/>
          </a:effectLst>
        </p:spPr>
      </p:pic>
      <p:graphicFrame>
        <p:nvGraphicFramePr>
          <p:cNvPr id="24" name="표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160291"/>
              </p:ext>
            </p:extLst>
          </p:nvPr>
        </p:nvGraphicFramePr>
        <p:xfrm>
          <a:off x="683568" y="2132856"/>
          <a:ext cx="5357850" cy="2654517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213014"/>
                <a:gridCol w="1381612"/>
                <a:gridCol w="1219438"/>
                <a:gridCol w="1543786"/>
              </a:tblGrid>
              <a:tr h="3788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>
                          <a:latin typeface="나눔스퀘어라운드 Bold" pitchFamily="50" charset="-127"/>
                          <a:ea typeface="나눔스퀘어라운드 Bold" pitchFamily="50" charset="-127"/>
                        </a:rPr>
                        <a:t>회사명</a:t>
                      </a:r>
                      <a:endParaRPr lang="ko-KR" altLang="en-US" sz="1100" dirty="0">
                        <a:solidFill>
                          <a:srgbClr val="000000"/>
                        </a:solidFill>
                        <a:latin typeface="나눔스퀘어라운드 Bold" pitchFamily="50" charset="-127"/>
                        <a:ea typeface="나눔스퀘어라운드 Bold" pitchFamily="50" charset="-127"/>
                      </a:endParaRPr>
                    </a:p>
                  </a:txBody>
                  <a:tcPr marL="34099" marR="34099" marT="17050" marB="170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 smtClean="0">
                          <a:latin typeface="나눔스퀘어라운드 Bold" pitchFamily="50" charset="-127"/>
                          <a:ea typeface="나눔스퀘어라운드 Bold" pitchFamily="50" charset="-127"/>
                        </a:rPr>
                        <a:t>㈜ 선들임 </a:t>
                      </a:r>
                      <a:r>
                        <a:rPr lang="en-US" altLang="ko-KR" sz="1100" dirty="0" smtClean="0">
                          <a:latin typeface="나눔스퀘어라운드 Bold" pitchFamily="50" charset="-127"/>
                          <a:ea typeface="나눔스퀘어라운드 Bold" pitchFamily="50" charset="-127"/>
                        </a:rPr>
                        <a:t>/ </a:t>
                      </a:r>
                      <a:r>
                        <a:rPr lang="ko-KR" altLang="en-US" sz="1100" dirty="0" err="1" smtClean="0">
                          <a:latin typeface="나눔스퀘어라운드 Bold" pitchFamily="50" charset="-127"/>
                          <a:ea typeface="나눔스퀘어라운드 Bold" pitchFamily="50" charset="-127"/>
                        </a:rPr>
                        <a:t>향적원</a:t>
                      </a:r>
                      <a:endParaRPr lang="ko-KR" altLang="en-US" sz="1100" dirty="0">
                        <a:solidFill>
                          <a:srgbClr val="000000"/>
                        </a:solidFill>
                        <a:latin typeface="나눔스퀘어라운드 Bold" pitchFamily="50" charset="-127"/>
                        <a:ea typeface="나눔스퀘어라운드 Bold" pitchFamily="50" charset="-127"/>
                      </a:endParaRPr>
                    </a:p>
                  </a:txBody>
                  <a:tcPr marL="34099" marR="34099" marT="17050" marB="170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 err="1">
                          <a:latin typeface="나눔스퀘어라운드 Bold" pitchFamily="50" charset="-127"/>
                          <a:ea typeface="나눔스퀘어라운드 Bold" pitchFamily="50" charset="-127"/>
                        </a:rPr>
                        <a:t>설립년월일</a:t>
                      </a:r>
                      <a:endParaRPr lang="ko-KR" altLang="en-US" sz="1100" dirty="0">
                        <a:solidFill>
                          <a:srgbClr val="000000"/>
                        </a:solidFill>
                        <a:latin typeface="나눔스퀘어라운드 Bold" pitchFamily="50" charset="-127"/>
                        <a:ea typeface="나눔스퀘어라운드 Bold" pitchFamily="50" charset="-127"/>
                      </a:endParaRPr>
                    </a:p>
                  </a:txBody>
                  <a:tcPr marL="34099" marR="34099" marT="17050" marB="170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나눔스퀘어라운드 Bold" pitchFamily="50" charset="-127"/>
                          <a:ea typeface="나눔스퀘어라운드 Bold" pitchFamily="50" charset="-127"/>
                        </a:rPr>
                        <a:t>2015. 12. 01</a:t>
                      </a:r>
                      <a:endParaRPr lang="en-US" sz="1100" dirty="0">
                        <a:solidFill>
                          <a:srgbClr val="000000"/>
                        </a:solidFill>
                        <a:latin typeface="나눔스퀘어라운드 Bold" pitchFamily="50" charset="-127"/>
                        <a:ea typeface="나눔스퀘어라운드 Bold" pitchFamily="50" charset="-127"/>
                      </a:endParaRPr>
                    </a:p>
                  </a:txBody>
                  <a:tcPr marL="34099" marR="34099" marT="17050" marB="17050" anchor="ctr"/>
                </a:tc>
              </a:tr>
              <a:tr h="5687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>
                          <a:latin typeface="나눔스퀘어라운드 Bold" pitchFamily="50" charset="-127"/>
                          <a:ea typeface="나눔스퀘어라운드 Bold" pitchFamily="50" charset="-127"/>
                        </a:rPr>
                        <a:t>대표자명</a:t>
                      </a:r>
                      <a:endParaRPr lang="ko-KR" altLang="en-US" sz="1100" dirty="0">
                        <a:solidFill>
                          <a:srgbClr val="000000"/>
                        </a:solidFill>
                        <a:latin typeface="나눔스퀘어라운드 Bold" pitchFamily="50" charset="-127"/>
                        <a:ea typeface="나눔스퀘어라운드 Bold" pitchFamily="50" charset="-127"/>
                      </a:endParaRPr>
                    </a:p>
                  </a:txBody>
                  <a:tcPr marL="34099" marR="34099" marT="17050" marB="170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 smtClean="0">
                          <a:solidFill>
                            <a:srgbClr val="000000"/>
                          </a:solidFill>
                          <a:latin typeface="나눔스퀘어라운드 Bold" pitchFamily="50" charset="-127"/>
                          <a:ea typeface="나눔스퀘어라운드 Bold" pitchFamily="50" charset="-127"/>
                        </a:rPr>
                        <a:t>최정희</a:t>
                      </a:r>
                      <a:r>
                        <a:rPr lang="en-US" altLang="ko-KR" sz="1100" dirty="0" smtClean="0">
                          <a:solidFill>
                            <a:srgbClr val="000000"/>
                          </a:solidFill>
                          <a:latin typeface="나눔스퀘어라운드 Bold" pitchFamily="50" charset="-127"/>
                          <a:ea typeface="나눔스퀘어라운드 Bold" pitchFamily="50" charset="-127"/>
                        </a:rPr>
                        <a:t>(</a:t>
                      </a:r>
                      <a:r>
                        <a:rPr lang="ko-KR" altLang="en-US" sz="1100" dirty="0" err="1" smtClean="0">
                          <a:solidFill>
                            <a:srgbClr val="000000"/>
                          </a:solidFill>
                          <a:latin typeface="나눔스퀘어라운드 Bold" pitchFamily="50" charset="-127"/>
                          <a:ea typeface="나눔스퀘어라운드 Bold" pitchFamily="50" charset="-127"/>
                        </a:rPr>
                        <a:t>혜연스님</a:t>
                      </a:r>
                      <a:r>
                        <a:rPr lang="en-US" altLang="ko-KR" sz="1100" dirty="0" smtClean="0">
                          <a:solidFill>
                            <a:srgbClr val="000000"/>
                          </a:solidFill>
                          <a:latin typeface="나눔스퀘어라운드 Bold" pitchFamily="50" charset="-127"/>
                          <a:ea typeface="나눔스퀘어라운드 Bold" pitchFamily="50" charset="-127"/>
                        </a:rPr>
                        <a:t>)</a:t>
                      </a:r>
                      <a:endParaRPr lang="ko-KR" altLang="en-US" sz="1100" dirty="0">
                        <a:solidFill>
                          <a:srgbClr val="000000"/>
                        </a:solidFill>
                        <a:latin typeface="나눔스퀘어라운드 Bold" pitchFamily="50" charset="-127"/>
                        <a:ea typeface="나눔스퀘어라운드 Bold" pitchFamily="50" charset="-127"/>
                      </a:endParaRPr>
                    </a:p>
                  </a:txBody>
                  <a:tcPr marL="34099" marR="34099" marT="17050" marB="170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dirty="0">
                          <a:latin typeface="나눔스퀘어라운드 Bold" pitchFamily="50" charset="-127"/>
                          <a:ea typeface="나눔스퀘어라운드 Bold" pitchFamily="50" charset="-127"/>
                        </a:rPr>
                        <a:t>사업자</a:t>
                      </a: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dirty="0">
                          <a:latin typeface="나눔스퀘어라운드 Bold" pitchFamily="50" charset="-127"/>
                          <a:ea typeface="나눔스퀘어라운드 Bold" pitchFamily="50" charset="-127"/>
                        </a:rPr>
                        <a:t>등록번호</a:t>
                      </a:r>
                      <a:endParaRPr lang="ko-KR" altLang="en-US" sz="800" dirty="0">
                        <a:solidFill>
                          <a:srgbClr val="000000"/>
                        </a:solidFill>
                        <a:latin typeface="나눔스퀘어라운드 Bold" pitchFamily="50" charset="-127"/>
                        <a:ea typeface="나눔스퀘어라운드 Bold" pitchFamily="50" charset="-127"/>
                      </a:endParaRPr>
                    </a:p>
                  </a:txBody>
                  <a:tcPr marL="34099" marR="34099" marT="17050" marB="170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나눔스퀘어라운드 Bold" pitchFamily="50" charset="-127"/>
                          <a:ea typeface="나눔스퀘어라운드 Bold" pitchFamily="50" charset="-127"/>
                        </a:rPr>
                        <a:t>505 </a:t>
                      </a:r>
                      <a:r>
                        <a:rPr lang="en-US" sz="1100" dirty="0" smtClean="0">
                          <a:latin typeface="나눔스퀘어라운드 Bold" pitchFamily="50" charset="-127"/>
                          <a:ea typeface="나눔스퀘어라운드 Bold" pitchFamily="50" charset="-127"/>
                        </a:rPr>
                        <a:t>– 81-71367</a:t>
                      </a:r>
                      <a:endParaRPr lang="en-US" sz="1100" dirty="0">
                        <a:solidFill>
                          <a:srgbClr val="000000"/>
                        </a:solidFill>
                        <a:latin typeface="나눔스퀘어라운드 Bold" pitchFamily="50" charset="-127"/>
                        <a:ea typeface="나눔스퀘어라운드 Bold" pitchFamily="50" charset="-127"/>
                      </a:endParaRPr>
                    </a:p>
                  </a:txBody>
                  <a:tcPr marL="34099" marR="34099" marT="17050" marB="17050" anchor="ctr"/>
                </a:tc>
              </a:tr>
              <a:tr h="3788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>
                          <a:latin typeface="나눔스퀘어라운드 Bold" pitchFamily="50" charset="-127"/>
                          <a:ea typeface="나눔스퀘어라운드 Bold" pitchFamily="50" charset="-127"/>
                        </a:rPr>
                        <a:t>소재지</a:t>
                      </a:r>
                      <a:endParaRPr lang="ko-KR" altLang="en-US" sz="1100">
                        <a:solidFill>
                          <a:srgbClr val="000000"/>
                        </a:solidFill>
                        <a:latin typeface="나눔스퀘어라운드 Bold" pitchFamily="50" charset="-127"/>
                        <a:ea typeface="나눔스퀘어라운드 Bold" pitchFamily="50" charset="-127"/>
                      </a:endParaRPr>
                    </a:p>
                  </a:txBody>
                  <a:tcPr marL="34099" marR="34099" marT="17050" marB="1705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나눔스퀘어라운드 Bold" pitchFamily="50" charset="-127"/>
                          <a:ea typeface="나눔스퀘어라운드 Bold" pitchFamily="50" charset="-127"/>
                        </a:rPr>
                        <a:t>경상북도 경주시 </a:t>
                      </a:r>
                      <a:r>
                        <a:rPr lang="ko-KR" altLang="en-US" sz="1100" dirty="0" err="1" smtClean="0">
                          <a:solidFill>
                            <a:schemeClr val="tx1"/>
                          </a:solidFill>
                          <a:latin typeface="나눔스퀘어라운드 Bold" pitchFamily="50" charset="-127"/>
                          <a:ea typeface="나눔스퀘어라운드 Bold" pitchFamily="50" charset="-127"/>
                        </a:rPr>
                        <a:t>시래둑길</a:t>
                      </a: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나눔스퀘어라운드 Bold" pitchFamily="50" charset="-127"/>
                          <a:ea typeface="나눔스퀘어라운드 Bold" pitchFamily="50" charset="-127"/>
                        </a:rPr>
                        <a:t> 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나눔스퀘어라운드 Bold" pitchFamily="50" charset="-127"/>
                          <a:ea typeface="나눔스퀘어라운드 Bold" pitchFamily="50" charset="-127"/>
                        </a:rPr>
                        <a:t>59(</a:t>
                      </a: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나눔스퀘어라운드 Bold" pitchFamily="50" charset="-127"/>
                          <a:ea typeface="나눔스퀘어라운드 Bold" pitchFamily="50" charset="-127"/>
                        </a:rPr>
                        <a:t>선들임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나눔스퀘어라운드 Bold" pitchFamily="50" charset="-127"/>
                          <a:ea typeface="나눔스퀘어라운드 Bold" pitchFamily="50" charset="-127"/>
                        </a:rPr>
                        <a:t>)</a:t>
                      </a: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나눔스퀘어라운드 Bold" pitchFamily="50" charset="-127"/>
                          <a:ea typeface="나눔스퀘어라운드 Bold" pitchFamily="50" charset="-127"/>
                        </a:rPr>
                        <a:t>경상북도 경주시 </a:t>
                      </a:r>
                      <a:r>
                        <a:rPr lang="ko-KR" altLang="en-US" sz="1100" dirty="0" err="1" smtClean="0">
                          <a:solidFill>
                            <a:schemeClr val="tx1"/>
                          </a:solidFill>
                          <a:latin typeface="나눔스퀘어라운드 Bold" pitchFamily="50" charset="-127"/>
                          <a:ea typeface="나눔스퀘어라운드 Bold" pitchFamily="50" charset="-127"/>
                        </a:rPr>
                        <a:t>불국로</a:t>
                      </a: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나눔스퀘어라운드 Bold" pitchFamily="50" charset="-127"/>
                          <a:ea typeface="나눔스퀘어라운드 Bold" pitchFamily="50" charset="-127"/>
                        </a:rPr>
                        <a:t> 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나눔스퀘어라운드 Bold" pitchFamily="50" charset="-127"/>
                          <a:ea typeface="나눔스퀘어라운드 Bold" pitchFamily="50" charset="-127"/>
                        </a:rPr>
                        <a:t>131</a:t>
                      </a:r>
                      <a:r>
                        <a:rPr lang="en-US" altLang="ko-KR" sz="1100" baseline="0" dirty="0" smtClean="0">
                          <a:solidFill>
                            <a:schemeClr val="tx1"/>
                          </a:solidFill>
                          <a:latin typeface="나눔스퀘어라운드 Bold" pitchFamily="50" charset="-127"/>
                          <a:ea typeface="나눔스퀘어라운드 Bold" pitchFamily="50" charset="-127"/>
                        </a:rPr>
                        <a:t> (</a:t>
                      </a:r>
                      <a:r>
                        <a:rPr lang="ko-KR" altLang="en-US" sz="1100" baseline="0" dirty="0" err="1" smtClean="0">
                          <a:solidFill>
                            <a:schemeClr val="tx1"/>
                          </a:solidFill>
                          <a:latin typeface="나눔스퀘어라운드 Bold" pitchFamily="50" charset="-127"/>
                          <a:ea typeface="나눔스퀘어라운드 Bold" pitchFamily="50" charset="-127"/>
                        </a:rPr>
                        <a:t>향적원</a:t>
                      </a:r>
                      <a:r>
                        <a:rPr lang="en-US" altLang="ko-KR" sz="1100" baseline="0" dirty="0" smtClean="0">
                          <a:solidFill>
                            <a:schemeClr val="tx1"/>
                          </a:solidFill>
                          <a:latin typeface="나눔스퀘어라운드 Bold" pitchFamily="50" charset="-127"/>
                          <a:ea typeface="나눔스퀘어라운드 Bold" pitchFamily="50" charset="-127"/>
                        </a:rPr>
                        <a:t>)</a:t>
                      </a:r>
                      <a:endParaRPr lang="ko-KR" altLang="en-US" sz="1100" dirty="0">
                        <a:solidFill>
                          <a:srgbClr val="000000"/>
                        </a:solidFill>
                        <a:latin typeface="나눔스퀘어라운드 Bold" pitchFamily="50" charset="-127"/>
                        <a:ea typeface="나눔스퀘어라운드 Bold" pitchFamily="50" charset="-127"/>
                      </a:endParaRPr>
                    </a:p>
                  </a:txBody>
                  <a:tcPr marL="34099" marR="34099" marT="17050" marB="1705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788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>
                          <a:latin typeface="나눔스퀘어라운드 Bold" pitchFamily="50" charset="-127"/>
                          <a:ea typeface="나눔스퀘어라운드 Bold" pitchFamily="50" charset="-127"/>
                        </a:rPr>
                        <a:t>전화번호</a:t>
                      </a:r>
                      <a:endParaRPr lang="ko-KR" altLang="en-US" sz="1100">
                        <a:solidFill>
                          <a:srgbClr val="000000"/>
                        </a:solidFill>
                        <a:latin typeface="나눔스퀘어라운드 Bold" pitchFamily="50" charset="-127"/>
                        <a:ea typeface="나눔스퀘어라운드 Bold" pitchFamily="50" charset="-127"/>
                      </a:endParaRPr>
                    </a:p>
                  </a:txBody>
                  <a:tcPr marL="34099" marR="34099" marT="17050" marB="170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나눔스퀘어라운드 Bold" pitchFamily="50" charset="-127"/>
                          <a:ea typeface="나눔스퀘어라운드 Bold" pitchFamily="50" charset="-127"/>
                        </a:rPr>
                        <a:t>054 - 776 - 5033</a:t>
                      </a:r>
                      <a:endParaRPr lang="en-US" sz="1100" dirty="0">
                        <a:solidFill>
                          <a:srgbClr val="000000"/>
                        </a:solidFill>
                        <a:latin typeface="나눔스퀘어라운드 Bold" pitchFamily="50" charset="-127"/>
                        <a:ea typeface="나눔스퀘어라운드 Bold" pitchFamily="50" charset="-127"/>
                      </a:endParaRPr>
                    </a:p>
                  </a:txBody>
                  <a:tcPr marL="34099" marR="34099" marT="17050" marB="170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나눔스퀘어라운드 Bold" pitchFamily="50" charset="-127"/>
                          <a:ea typeface="나눔스퀘어라운드 Bold" pitchFamily="50" charset="-127"/>
                        </a:rPr>
                        <a:t>FAX</a:t>
                      </a:r>
                      <a:endParaRPr lang="en-US" sz="1100" dirty="0">
                        <a:solidFill>
                          <a:srgbClr val="000000"/>
                        </a:solidFill>
                        <a:latin typeface="나눔스퀘어라운드 Bold" pitchFamily="50" charset="-127"/>
                        <a:ea typeface="나눔스퀘어라운드 Bold" pitchFamily="50" charset="-127"/>
                      </a:endParaRPr>
                    </a:p>
                  </a:txBody>
                  <a:tcPr marL="34099" marR="34099" marT="17050" marB="170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나눔스퀘어라운드 Bold" pitchFamily="50" charset="-127"/>
                          <a:ea typeface="나눔스퀘어라운드 Bold" pitchFamily="50" charset="-127"/>
                        </a:rPr>
                        <a:t>054 - 776 </a:t>
                      </a:r>
                      <a:r>
                        <a:rPr lang="en-US" sz="1100" dirty="0" smtClean="0">
                          <a:latin typeface="나눔스퀘어라운드 Bold" pitchFamily="50" charset="-127"/>
                          <a:ea typeface="나눔스퀘어라운드 Bold" pitchFamily="50" charset="-127"/>
                        </a:rPr>
                        <a:t>– </a:t>
                      </a:r>
                      <a:r>
                        <a:rPr lang="en-US" sz="1100" dirty="0">
                          <a:latin typeface="나눔스퀘어라운드 Bold" pitchFamily="50" charset="-127"/>
                          <a:ea typeface="나눔스퀘어라운드 Bold" pitchFamily="50" charset="-127"/>
                        </a:rPr>
                        <a:t>5032</a:t>
                      </a:r>
                      <a:endParaRPr lang="en-US" sz="1100" dirty="0">
                        <a:solidFill>
                          <a:srgbClr val="000000"/>
                        </a:solidFill>
                        <a:latin typeface="나눔스퀘어라운드 Bold" pitchFamily="50" charset="-127"/>
                        <a:ea typeface="나눔스퀘어라운드 Bold" pitchFamily="50" charset="-127"/>
                      </a:endParaRPr>
                    </a:p>
                  </a:txBody>
                  <a:tcPr marL="34099" marR="34099" marT="17050" marB="17050" anchor="ctr"/>
                </a:tc>
              </a:tr>
              <a:tr h="3788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나눔스퀘어라운드 Bold" pitchFamily="50" charset="-127"/>
                          <a:ea typeface="나눔스퀘어라운드 Bold" pitchFamily="50" charset="-127"/>
                        </a:rPr>
                        <a:t>홈페이지</a:t>
                      </a:r>
                      <a:endParaRPr lang="en-US" sz="1100" dirty="0">
                        <a:solidFill>
                          <a:srgbClr val="000000"/>
                        </a:solidFill>
                        <a:latin typeface="나눔스퀘어라운드 Bold" pitchFamily="50" charset="-127"/>
                        <a:ea typeface="나눔스퀘어라운드 Bold" pitchFamily="50" charset="-127"/>
                      </a:endParaRPr>
                    </a:p>
                  </a:txBody>
                  <a:tcPr marL="34099" marR="34099" marT="17050" marB="170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latin typeface="나눔스퀘어라운드 Bold" pitchFamily="50" charset="-127"/>
                          <a:ea typeface="나눔스퀘어라운드 Bold" pitchFamily="50" charset="-127"/>
                        </a:rPr>
                        <a:t>www.sundlimshop.com</a:t>
                      </a:r>
                      <a:endParaRPr lang="en-US" sz="900" dirty="0">
                        <a:solidFill>
                          <a:srgbClr val="000000"/>
                        </a:solidFill>
                        <a:latin typeface="나눔스퀘어라운드 Bold" pitchFamily="50" charset="-127"/>
                        <a:ea typeface="나눔스퀘어라운드 Bold" pitchFamily="50" charset="-127"/>
                      </a:endParaRPr>
                    </a:p>
                  </a:txBody>
                  <a:tcPr marL="34099" marR="34099" marT="17050" marB="170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나눔스퀘어라운드 Bold" pitchFamily="50" charset="-127"/>
                          <a:ea typeface="나눔스퀘어라운드 Bold" pitchFamily="50" charset="-127"/>
                        </a:rPr>
                        <a:t>E-mail</a:t>
                      </a:r>
                      <a:endParaRPr lang="en-US" sz="1100" dirty="0">
                        <a:solidFill>
                          <a:srgbClr val="000000"/>
                        </a:solidFill>
                        <a:latin typeface="나눔스퀘어라운드 Bold" pitchFamily="50" charset="-127"/>
                        <a:ea typeface="나눔스퀘어라운드 Bold" pitchFamily="50" charset="-127"/>
                      </a:endParaRPr>
                    </a:p>
                  </a:txBody>
                  <a:tcPr marL="34099" marR="34099" marT="17050" marB="170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나눔스퀘어라운드 Bold" pitchFamily="50" charset="-127"/>
                          <a:ea typeface="나눔스퀘어라운드 Bold" pitchFamily="50" charset="-127"/>
                        </a:rPr>
                        <a:t>sundlim@naver.com</a:t>
                      </a:r>
                      <a:endParaRPr lang="en-US" sz="1050" dirty="0">
                        <a:solidFill>
                          <a:srgbClr val="000000"/>
                        </a:solidFill>
                        <a:latin typeface="나눔스퀘어라운드 Bold" pitchFamily="50" charset="-127"/>
                        <a:ea typeface="나눔스퀘어라운드 Bold" pitchFamily="50" charset="-127"/>
                      </a:endParaRPr>
                    </a:p>
                  </a:txBody>
                  <a:tcPr marL="34099" marR="34099" marT="17050" marB="17050" anchor="ctr"/>
                </a:tc>
              </a:tr>
              <a:tr h="3788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>
                          <a:latin typeface="나눔스퀘어라운드 Bold" pitchFamily="50" charset="-127"/>
                          <a:ea typeface="나눔스퀘어라운드 Bold" pitchFamily="50" charset="-127"/>
                        </a:rPr>
                        <a:t>주 생산품목</a:t>
                      </a:r>
                      <a:endParaRPr lang="ko-KR" altLang="en-US" sz="1100" dirty="0">
                        <a:solidFill>
                          <a:srgbClr val="000000"/>
                        </a:solidFill>
                        <a:latin typeface="나눔스퀘어라운드 Bold" pitchFamily="50" charset="-127"/>
                        <a:ea typeface="나눔스퀘어라운드 Bold" pitchFamily="50" charset="-127"/>
                      </a:endParaRPr>
                    </a:p>
                  </a:txBody>
                  <a:tcPr marL="34099" marR="34099" marT="17050" marB="1705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 err="1" smtClean="0">
                          <a:latin typeface="나눔스퀘어라운드 Bold" pitchFamily="50" charset="-127"/>
                          <a:ea typeface="나눔스퀘어라운드 Bold" pitchFamily="50" charset="-127"/>
                        </a:rPr>
                        <a:t>장아찌류</a:t>
                      </a:r>
                      <a:r>
                        <a:rPr lang="en-US" altLang="ko-KR" sz="1100" dirty="0" smtClean="0">
                          <a:latin typeface="나눔스퀘어라운드 Bold" pitchFamily="50" charset="-127"/>
                          <a:ea typeface="나눔스퀘어라운드 Bold" pitchFamily="50" charset="-127"/>
                        </a:rPr>
                        <a:t>, </a:t>
                      </a:r>
                      <a:r>
                        <a:rPr lang="ko-KR" altLang="en-US" sz="1100" dirty="0" smtClean="0">
                          <a:latin typeface="나눔스퀘어라운드 Bold" pitchFamily="50" charset="-127"/>
                          <a:ea typeface="나눔스퀘어라운드 Bold" pitchFamily="50" charset="-127"/>
                        </a:rPr>
                        <a:t>비건</a:t>
                      </a:r>
                      <a:r>
                        <a:rPr lang="en-US" altLang="ko-KR" sz="1100" baseline="0" dirty="0" smtClean="0">
                          <a:latin typeface="나눔스퀘어라운드 Bold" pitchFamily="50" charset="-127"/>
                          <a:ea typeface="나눔스퀘어라운드 Bold" pitchFamily="50" charset="-127"/>
                        </a:rPr>
                        <a:t> </a:t>
                      </a:r>
                      <a:r>
                        <a:rPr lang="ko-KR" altLang="en-US" sz="1100" baseline="0" dirty="0" smtClean="0">
                          <a:latin typeface="나눔스퀘어라운드 Bold" pitchFamily="50" charset="-127"/>
                          <a:ea typeface="나눔스퀘어라운드 Bold" pitchFamily="50" charset="-127"/>
                        </a:rPr>
                        <a:t>도시락</a:t>
                      </a:r>
                      <a:r>
                        <a:rPr lang="en-US" altLang="ko-KR" sz="1100" baseline="0" dirty="0" smtClean="0">
                          <a:latin typeface="나눔스퀘어라운드 Bold" pitchFamily="50" charset="-127"/>
                          <a:ea typeface="나눔스퀘어라운드 Bold" pitchFamily="50" charset="-127"/>
                        </a:rPr>
                        <a:t>(</a:t>
                      </a:r>
                      <a:r>
                        <a:rPr lang="ko-KR" altLang="en-US" sz="1100" baseline="0" dirty="0" err="1" smtClean="0">
                          <a:latin typeface="나눔스퀘어라운드 Bold" pitchFamily="50" charset="-127"/>
                          <a:ea typeface="나눔스퀘어라운드 Bold" pitchFamily="50" charset="-127"/>
                        </a:rPr>
                        <a:t>장이찌</a:t>
                      </a:r>
                      <a:r>
                        <a:rPr lang="ko-KR" altLang="en-US" sz="1100" baseline="0" dirty="0" smtClean="0">
                          <a:latin typeface="나눔스퀘어라운드 Bold" pitchFamily="50" charset="-127"/>
                          <a:ea typeface="나눔스퀘어라운드 Bold" pitchFamily="50" charset="-127"/>
                        </a:rPr>
                        <a:t> 도시락</a:t>
                      </a:r>
                      <a:r>
                        <a:rPr lang="en-US" altLang="ko-KR" sz="1100" baseline="0" dirty="0" smtClean="0">
                          <a:latin typeface="나눔스퀘어라운드 Bold" pitchFamily="50" charset="-127"/>
                          <a:ea typeface="나눔스퀘어라운드 Bold" pitchFamily="50" charset="-127"/>
                        </a:rPr>
                        <a:t>), </a:t>
                      </a:r>
                      <a:r>
                        <a:rPr lang="ko-KR" altLang="en-US" sz="1100" baseline="0" dirty="0" err="1" smtClean="0">
                          <a:latin typeface="나눔스퀘어라운드 Bold" pitchFamily="50" charset="-127"/>
                          <a:ea typeface="나눔스퀘어라운드 Bold" pitchFamily="50" charset="-127"/>
                        </a:rPr>
                        <a:t>연잎밥</a:t>
                      </a:r>
                      <a:endParaRPr lang="ko-KR" altLang="en-US" sz="1100" dirty="0">
                        <a:solidFill>
                          <a:srgbClr val="000000"/>
                        </a:solidFill>
                        <a:latin typeface="나눔스퀘어라운드 Bold" pitchFamily="50" charset="-127"/>
                        <a:ea typeface="나눔스퀘어라운드 Bold" pitchFamily="50" charset="-127"/>
                      </a:endParaRPr>
                    </a:p>
                  </a:txBody>
                  <a:tcPr marL="34099" marR="34099" marT="17050" marB="1705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625" y="285750"/>
            <a:ext cx="25717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산B" pitchFamily="18" charset="-127"/>
                <a:ea typeface="HY산B" pitchFamily="18" charset="-127"/>
              </a:rPr>
              <a:t>주요 </a:t>
            </a:r>
            <a:r>
              <a:rPr kumimoji="0" lang="en-US" altLang="ko-K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산B" pitchFamily="18" charset="-127"/>
                <a:ea typeface="HY산B" pitchFamily="18" charset="-127"/>
              </a:rPr>
              <a:t>MD</a:t>
            </a:r>
            <a:r>
              <a:rPr kumimoji="0" lang="en-US" altLang="ko-K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산B" pitchFamily="18" charset="-127"/>
                <a:ea typeface="HY산B" pitchFamily="18" charset="-127"/>
              </a:rPr>
              <a:t> </a:t>
            </a:r>
            <a:r>
              <a:rPr kumimoji="0" lang="ko-KR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산B" pitchFamily="18" charset="-127"/>
                <a:ea typeface="HY산B" pitchFamily="18" charset="-127"/>
              </a:rPr>
              <a:t>소개</a:t>
            </a:r>
          </a:p>
        </p:txBody>
      </p:sp>
      <p:pic>
        <p:nvPicPr>
          <p:cNvPr id="17411" name="Picture 4" descr="\\LG-NAS\Share\11.홍보자료\1.사진\1.백화점별 행사사진\현대\2012.07 현대 천호점\현대 천호 7월 (8)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3343275"/>
            <a:ext cx="2879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3" descr="C:\Users\이승철\Desktop\양진이\KakaoTalk\1431997879080.jpe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0" y="1414463"/>
            <a:ext cx="2879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1" descr="\\LG-NAS\Share\11.홍보자료\1.사진\1.백화점별 행사사진\AK\2013.05 AK 수원점\IMGP4236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3343275"/>
            <a:ext cx="2879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4" descr="C:\Users\이승철\Desktop\양진이\Camera1\20140629_142025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49963" y="3343275"/>
            <a:ext cx="2879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6" descr="C:\Users\이승철\Desktop\양진이\KakaoTalk\1431997884216.jpeg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49963" y="1414463"/>
            <a:ext cx="2879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1" descr="C:\Users\이승철\Desktop\양진이\KakaoTalk\1431659365718.jpeg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313" y="1414463"/>
            <a:ext cx="2879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624" y="285750"/>
            <a:ext cx="33512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산B" pitchFamily="18" charset="-127"/>
                <a:ea typeface="HY산B" pitchFamily="18" charset="-127"/>
              </a:rPr>
              <a:t>해인사 출장 뷔페</a:t>
            </a:r>
            <a:endParaRPr kumimoji="0" lang="ko-KR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산B" pitchFamily="18" charset="-127"/>
              <a:ea typeface="HY산B" pitchFamily="18" charset="-127"/>
            </a:endParaRPr>
          </a:p>
        </p:txBody>
      </p:sp>
      <p:pic>
        <p:nvPicPr>
          <p:cNvPr id="1027" name="Picture 3" descr="C:\Users\sundlim\Desktop\향적원\20.06.03 해인사 출장뷔페\15936619133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94196" y="333716"/>
            <a:ext cx="2376265" cy="381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undlim\Desktop\향적원\20.06.03 해인사 출장뷔페\15936619012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174" y="3698441"/>
            <a:ext cx="3873290" cy="253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undlim\Desktop\향적원\20.06.03 해인사 출장뷔페\15936619755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83" y="1052737"/>
            <a:ext cx="3613960" cy="51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625" y="285750"/>
            <a:ext cx="25717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산B" pitchFamily="18" charset="-127"/>
                <a:ea typeface="HY산B" pitchFamily="18" charset="-127"/>
              </a:rPr>
              <a:t>LOGO</a:t>
            </a:r>
            <a:endParaRPr kumimoji="0" lang="ko-KR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산B" pitchFamily="18" charset="-127"/>
              <a:ea typeface="HY산B" pitchFamily="18" charset="-127"/>
            </a:endParaRPr>
          </a:p>
        </p:txBody>
      </p:sp>
      <p:pic>
        <p:nvPicPr>
          <p:cNvPr id="20483" name="Picture 1" descr="C:\Users\however\Desktop\향적원 로고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563688"/>
            <a:ext cx="32194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2" descr="C:\Users\however\Desktop\LOGO\선들임 로고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2928938"/>
            <a:ext cx="31273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4"/>
          <p:cNvSpPr txBox="1"/>
          <p:nvPr/>
        </p:nvSpPr>
        <p:spPr>
          <a:xfrm>
            <a:off x="4284663" y="2001838"/>
            <a:ext cx="3644900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>
              <a:defRPr/>
            </a:pPr>
            <a:r>
              <a:rPr lang="ko-KR" altLang="en-US" sz="1200" dirty="0">
                <a:latin typeface="+mn-ea"/>
                <a:ea typeface="+mn-ea"/>
              </a:rPr>
              <a:t> </a:t>
            </a:r>
            <a:r>
              <a:rPr lang="en-US" altLang="ko-KR" sz="1200" dirty="0">
                <a:latin typeface="+mn-ea"/>
                <a:ea typeface="+mn-ea"/>
              </a:rPr>
              <a:t>* </a:t>
            </a:r>
            <a:r>
              <a:rPr lang="ko-KR" altLang="en-US" sz="1200" dirty="0" err="1">
                <a:latin typeface="+mn-ea"/>
                <a:ea typeface="+mn-ea"/>
              </a:rPr>
              <a:t>향적원</a:t>
            </a:r>
            <a:r>
              <a:rPr lang="en-US" altLang="ko-KR" sz="1200" dirty="0">
                <a:latin typeface="+mn-ea"/>
                <a:ea typeface="+mn-ea"/>
              </a:rPr>
              <a:t>.  </a:t>
            </a:r>
            <a:r>
              <a:rPr lang="ko-KR" altLang="en-US" sz="1200" dirty="0">
                <a:latin typeface="+mn-ea"/>
                <a:ea typeface="+mn-ea"/>
              </a:rPr>
              <a:t>부처님께 올리는 공양을 만드는 부엌</a:t>
            </a:r>
            <a:r>
              <a:rPr lang="en-US" altLang="ko-KR" sz="1200" dirty="0">
                <a:latin typeface="+mn-ea"/>
                <a:ea typeface="+mn-ea"/>
              </a:rPr>
              <a:t>’</a:t>
            </a:r>
            <a:endParaRPr lang="ko-KR" altLang="en-US" sz="1200" dirty="0">
              <a:latin typeface="+mn-ea"/>
              <a:ea typeface="+mn-ea"/>
            </a:endParaRPr>
          </a:p>
        </p:txBody>
      </p:sp>
      <p:sp>
        <p:nvSpPr>
          <p:cNvPr id="9" name="TextBox 15"/>
          <p:cNvSpPr txBox="1"/>
          <p:nvPr/>
        </p:nvSpPr>
        <p:spPr>
          <a:xfrm>
            <a:off x="4284663" y="3294063"/>
            <a:ext cx="3857625" cy="277812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latin typeface="+mn-ea"/>
                <a:ea typeface="+mn-ea"/>
              </a:rPr>
              <a:t>* </a:t>
            </a:r>
            <a:r>
              <a:rPr lang="ko-KR" altLang="en-US" sz="1200" dirty="0">
                <a:latin typeface="+mn-ea"/>
                <a:ea typeface="+mn-ea"/>
              </a:rPr>
              <a:t>선 </a:t>
            </a:r>
            <a:r>
              <a:rPr lang="en-US" altLang="ko-KR" sz="1200" dirty="0">
                <a:latin typeface="+mn-ea"/>
                <a:ea typeface="+mn-ea"/>
              </a:rPr>
              <a:t>: </a:t>
            </a:r>
            <a:r>
              <a:rPr lang="ko-KR" altLang="en-US" sz="1200" dirty="0">
                <a:latin typeface="+mn-ea"/>
                <a:ea typeface="+mn-ea"/>
              </a:rPr>
              <a:t>들다</a:t>
            </a:r>
            <a:r>
              <a:rPr lang="en-US" altLang="ko-KR" sz="1200" dirty="0">
                <a:latin typeface="+mn-ea"/>
                <a:ea typeface="+mn-ea"/>
              </a:rPr>
              <a:t>.  </a:t>
            </a:r>
            <a:r>
              <a:rPr lang="ko-KR" altLang="en-US" sz="1200" dirty="0">
                <a:latin typeface="+mn-ea"/>
                <a:ea typeface="+mn-ea"/>
              </a:rPr>
              <a:t>참선에 들기 위해 선방에 들어가다</a:t>
            </a:r>
            <a:r>
              <a:rPr lang="en-US" altLang="ko-KR" sz="1200" dirty="0">
                <a:latin typeface="+mn-ea"/>
                <a:ea typeface="+mn-ea"/>
              </a:rPr>
              <a:t>.</a:t>
            </a:r>
            <a:endParaRPr lang="ko-KR" altLang="en-US" sz="1200" dirty="0">
              <a:latin typeface="+mn-ea"/>
              <a:ea typeface="+mn-ea"/>
            </a:endParaRPr>
          </a:p>
        </p:txBody>
      </p:sp>
      <p:pic>
        <p:nvPicPr>
          <p:cNvPr id="20487" name="Picture 2" descr="C:\Users\이승철\Desktop\양진이\KakaoTalk\1431054995797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2925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342900" y="357188"/>
            <a:ext cx="2643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산B" pitchFamily="18" charset="-127"/>
                <a:ea typeface="HY산B" pitchFamily="18" charset="-127"/>
              </a:rPr>
              <a:t>향적원</a:t>
            </a:r>
            <a:r>
              <a:rPr kumimoji="0" lang="ko-KR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산B" pitchFamily="18" charset="-127"/>
                <a:ea typeface="HY산B" pitchFamily="18" charset="-127"/>
              </a:rPr>
              <a:t> 소개</a:t>
            </a:r>
            <a:endParaRPr kumimoji="0" lang="ko-KR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산B" pitchFamily="18" charset="-127"/>
              <a:ea typeface="HY산B" pitchFamily="18" charset="-127"/>
            </a:endParaRPr>
          </a:p>
        </p:txBody>
      </p:sp>
      <p:pic>
        <p:nvPicPr>
          <p:cNvPr id="21507" name="Picture 2" descr="\\LG-NAS\Share\11.홍보자료\1.사진\향적원 소개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143000"/>
            <a:ext cx="7786687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\\LG-NAS\Share\11.홍보자료\1.사진\2.혜연스님 관련사진\2010 혜연스님 이미지컷\IMGP19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013" y="1071563"/>
            <a:ext cx="535622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342900" y="357188"/>
            <a:ext cx="2643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산B" pitchFamily="18" charset="-127"/>
                <a:ea typeface="HY산B" pitchFamily="18" charset="-127"/>
              </a:rPr>
              <a:t>선들임 소개</a:t>
            </a:r>
            <a:endParaRPr kumimoji="0" lang="ko-KR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산B" pitchFamily="18" charset="-127"/>
              <a:ea typeface="HY산B" pitchFamily="18" charset="-127"/>
            </a:endParaRPr>
          </a:p>
        </p:txBody>
      </p:sp>
      <p:pic>
        <p:nvPicPr>
          <p:cNvPr id="4" name="Picture 2" descr="\\LG-NAS\Share\11.홍보자료\1.사진\향적원 소개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36" y="996942"/>
            <a:ext cx="8572528" cy="486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342900" y="357188"/>
            <a:ext cx="2643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산B" pitchFamily="18" charset="-127"/>
                <a:ea typeface="HY산B" pitchFamily="18" charset="-127"/>
              </a:rPr>
              <a:t>참고사진</a:t>
            </a:r>
            <a:endParaRPr kumimoji="0" lang="ko-KR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산B" pitchFamily="18" charset="-127"/>
              <a:ea typeface="HY산B" pitchFamily="18" charset="-127"/>
            </a:endParaRPr>
          </a:p>
        </p:txBody>
      </p:sp>
      <p:pic>
        <p:nvPicPr>
          <p:cNvPr id="25603" name="Picture 2" descr="C:\Users\이승철\Desktop\논병아리\143165935907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071563"/>
            <a:ext cx="400050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 descr="C:\Users\이승철\Desktop\논병아리\20150522_1842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8" y="1071563"/>
            <a:ext cx="4437062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C:\Users\이승철\Desktop\조롱이\20140306_0943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3838575"/>
            <a:ext cx="3994150" cy="28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18" descr="\\LG-NAS\Share\11.홍보자료\1.사진\1.백화점별 행사사진\AK\2013.05 AK 수원점\IMGP4224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688" y="3714750"/>
            <a:ext cx="2160587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5" descr="C:\Users\이승철\Desktop\양진이\Camera1\20141107_101447.jpg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688" y="5214938"/>
            <a:ext cx="2160587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7" descr="C:\Users\이승철\Desktop\양진이\k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7688" y="3643313"/>
            <a:ext cx="2160587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7704</TotalTime>
  <Words>255</Words>
  <Application>Microsoft Office PowerPoint</Application>
  <PresentationFormat>화면 슬라이드 쇼(4:3)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이승철</dc:creator>
  <cp:lastModifiedBy>Windows 사용자</cp:lastModifiedBy>
  <cp:revision>746</cp:revision>
  <dcterms:created xsi:type="dcterms:W3CDTF">2015-04-30T01:29:23Z</dcterms:created>
  <dcterms:modified xsi:type="dcterms:W3CDTF">2020-09-14T06:27:19Z</dcterms:modified>
</cp:coreProperties>
</file>