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311" r:id="rId12"/>
    <p:sldId id="312" r:id="rId13"/>
    <p:sldId id="313" r:id="rId14"/>
    <p:sldId id="315" r:id="rId15"/>
    <p:sldId id="314" r:id="rId16"/>
    <p:sldId id="267" r:id="rId17"/>
    <p:sldId id="283" r:id="rId18"/>
    <p:sldId id="317" r:id="rId19"/>
    <p:sldId id="316" r:id="rId20"/>
    <p:sldId id="290" r:id="rId21"/>
    <p:sldId id="291" r:id="rId22"/>
    <p:sldId id="292" r:id="rId23"/>
    <p:sldId id="293" r:id="rId24"/>
    <p:sldId id="294" r:id="rId25"/>
    <p:sldId id="295" r:id="rId26"/>
    <p:sldId id="281" r:id="rId27"/>
    <p:sldId id="268" r:id="rId28"/>
    <p:sldId id="318" r:id="rId29"/>
    <p:sldId id="302" r:id="rId30"/>
    <p:sldId id="303" r:id="rId31"/>
    <p:sldId id="304" r:id="rId32"/>
    <p:sldId id="305" r:id="rId33"/>
    <p:sldId id="306" r:id="rId34"/>
    <p:sldId id="307" r:id="rId35"/>
    <p:sldId id="296" r:id="rId36"/>
    <p:sldId id="297" r:id="rId37"/>
    <p:sldId id="299" r:id="rId38"/>
    <p:sldId id="298" r:id="rId39"/>
    <p:sldId id="310" r:id="rId40"/>
    <p:sldId id="300" r:id="rId41"/>
    <p:sldId id="301" r:id="rId42"/>
    <p:sldId id="308" r:id="rId43"/>
    <p:sldId id="309" r:id="rId44"/>
  </p:sldIdLst>
  <p:sldSz cx="10383838" cy="7254875"/>
  <p:notesSz cx="6797675" cy="9926638"/>
  <p:defaultTextStyle>
    <a:defPPr>
      <a:defRPr lang="ko-KR"/>
    </a:defPPr>
    <a:lvl1pPr marL="0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1020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2040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3060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4080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5101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6121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7141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8161" algn="l" defTabSz="962040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9C4"/>
    <a:srgbClr val="EDDD13"/>
    <a:srgbClr val="9C7864"/>
    <a:srgbClr val="C3DFF9"/>
    <a:srgbClr val="D6F7FA"/>
    <a:srgbClr val="C1E7F5"/>
    <a:srgbClr val="C06EB6"/>
    <a:srgbClr val="F8A968"/>
    <a:srgbClr val="B1AB3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어두운 스타일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644" y="724"/>
      </p:cViewPr>
      <p:guideLst>
        <p:guide orient="horz" pos="2285"/>
        <p:guide pos="32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BB471012-57C6-4A31-975A-28D0DCB269F4}" type="datetimeFigureOut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744538"/>
            <a:ext cx="53276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7D7127D5-4803-4E6C-9F73-B890CDB03B6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9662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127D5-4803-4E6C-9F73-B890CDB03B6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309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127D5-4803-4E6C-9F73-B890CDB03B6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309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127D5-4803-4E6C-9F73-B890CDB03B6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309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127D5-4803-4E6C-9F73-B890CDB03B6A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3096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127D5-4803-4E6C-9F73-B890CDB03B6A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309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127D5-4803-4E6C-9F73-B890CDB03B6A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309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8788" y="2253715"/>
            <a:ext cx="8826262" cy="1555096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57576" y="4111096"/>
            <a:ext cx="7268687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2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6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8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5551-8A3F-471D-B874-8D9AD8C509FF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1398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16AE-B73F-4B3A-B7DC-A0941434CB90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791044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528282" y="290533"/>
            <a:ext cx="2336364" cy="619015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19192" y="290533"/>
            <a:ext cx="6836027" cy="619015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B4A06-2DAE-4596-83B8-39CE7387BD78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9875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35B1-1549-4986-A575-89D3A7D9F6C7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6020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20252" y="4661930"/>
            <a:ext cx="8826262" cy="144089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20252" y="3074926"/>
            <a:ext cx="8826262" cy="1587003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1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20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30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40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51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61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71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8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AED2-C5BA-4BA8-9471-CE8CB47D2E54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0663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19192" y="1692806"/>
            <a:ext cx="4586195" cy="478788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278451" y="1692806"/>
            <a:ext cx="4586195" cy="478788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DE608-AE64-4AD9-8844-4B82DB9E5F22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6269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23951"/>
            <a:ext cx="4587998" cy="67678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020" indent="0">
              <a:buNone/>
              <a:defRPr sz="2100" b="1"/>
            </a:lvl2pPr>
            <a:lvl3pPr marL="962040" indent="0">
              <a:buNone/>
              <a:defRPr sz="1900" b="1"/>
            </a:lvl3pPr>
            <a:lvl4pPr marL="1443060" indent="0">
              <a:buNone/>
              <a:defRPr sz="1700" b="1"/>
            </a:lvl4pPr>
            <a:lvl5pPr marL="1924080" indent="0">
              <a:buNone/>
              <a:defRPr sz="1700" b="1"/>
            </a:lvl5pPr>
            <a:lvl6pPr marL="2405101" indent="0">
              <a:buNone/>
              <a:defRPr sz="1700" b="1"/>
            </a:lvl6pPr>
            <a:lvl7pPr marL="2886121" indent="0">
              <a:buNone/>
              <a:defRPr sz="1700" b="1"/>
            </a:lvl7pPr>
            <a:lvl8pPr marL="3367141" indent="0">
              <a:buNone/>
              <a:defRPr sz="1700" b="1"/>
            </a:lvl8pPr>
            <a:lvl9pPr marL="3848161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9192" y="2300736"/>
            <a:ext cx="4587998" cy="417995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274846" y="1623951"/>
            <a:ext cx="4589801" cy="67678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1020" indent="0">
              <a:buNone/>
              <a:defRPr sz="2100" b="1"/>
            </a:lvl2pPr>
            <a:lvl3pPr marL="962040" indent="0">
              <a:buNone/>
              <a:defRPr sz="1900" b="1"/>
            </a:lvl3pPr>
            <a:lvl4pPr marL="1443060" indent="0">
              <a:buNone/>
              <a:defRPr sz="1700" b="1"/>
            </a:lvl4pPr>
            <a:lvl5pPr marL="1924080" indent="0">
              <a:buNone/>
              <a:defRPr sz="1700" b="1"/>
            </a:lvl5pPr>
            <a:lvl6pPr marL="2405101" indent="0">
              <a:buNone/>
              <a:defRPr sz="1700" b="1"/>
            </a:lvl6pPr>
            <a:lvl7pPr marL="2886121" indent="0">
              <a:buNone/>
              <a:defRPr sz="1700" b="1"/>
            </a:lvl7pPr>
            <a:lvl8pPr marL="3367141" indent="0">
              <a:buNone/>
              <a:defRPr sz="1700" b="1"/>
            </a:lvl8pPr>
            <a:lvl9pPr marL="3848161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274846" y="2300736"/>
            <a:ext cx="4589801" cy="417995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6690-1199-42CE-AE22-7CDC66FE5ED3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3713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284E-471F-4014-9190-6A2B8D675C7F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8479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3146-DF20-4487-AFE0-894CFE6E91CD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5062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9192" y="288852"/>
            <a:ext cx="3416211" cy="122929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59793" y="288853"/>
            <a:ext cx="5804854" cy="6191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19192" y="1518151"/>
            <a:ext cx="3416211" cy="4962537"/>
          </a:xfrm>
        </p:spPr>
        <p:txBody>
          <a:bodyPr/>
          <a:lstStyle>
            <a:lvl1pPr marL="0" indent="0">
              <a:buNone/>
              <a:defRPr sz="1500"/>
            </a:lvl1pPr>
            <a:lvl2pPr marL="481020" indent="0">
              <a:buNone/>
              <a:defRPr sz="1300"/>
            </a:lvl2pPr>
            <a:lvl3pPr marL="962040" indent="0">
              <a:buNone/>
              <a:defRPr sz="1100"/>
            </a:lvl3pPr>
            <a:lvl4pPr marL="1443060" indent="0">
              <a:buNone/>
              <a:defRPr sz="900"/>
            </a:lvl4pPr>
            <a:lvl5pPr marL="1924080" indent="0">
              <a:buNone/>
              <a:defRPr sz="900"/>
            </a:lvl5pPr>
            <a:lvl6pPr marL="2405101" indent="0">
              <a:buNone/>
              <a:defRPr sz="900"/>
            </a:lvl6pPr>
            <a:lvl7pPr marL="2886121" indent="0">
              <a:buNone/>
              <a:defRPr sz="900"/>
            </a:lvl7pPr>
            <a:lvl8pPr marL="3367141" indent="0">
              <a:buNone/>
              <a:defRPr sz="900"/>
            </a:lvl8pPr>
            <a:lvl9pPr marL="3848161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AF5A7-1913-45F9-8572-3B3A7641F946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4473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35304" y="5078413"/>
            <a:ext cx="6230303" cy="59953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35304" y="648237"/>
            <a:ext cx="6230303" cy="4352925"/>
          </a:xfrm>
        </p:spPr>
        <p:txBody>
          <a:bodyPr/>
          <a:lstStyle>
            <a:lvl1pPr marL="0" indent="0">
              <a:buNone/>
              <a:defRPr sz="3400"/>
            </a:lvl1pPr>
            <a:lvl2pPr marL="481020" indent="0">
              <a:buNone/>
              <a:defRPr sz="2900"/>
            </a:lvl2pPr>
            <a:lvl3pPr marL="962040" indent="0">
              <a:buNone/>
              <a:defRPr sz="2500"/>
            </a:lvl3pPr>
            <a:lvl4pPr marL="1443060" indent="0">
              <a:buNone/>
              <a:defRPr sz="2100"/>
            </a:lvl4pPr>
            <a:lvl5pPr marL="1924080" indent="0">
              <a:buNone/>
              <a:defRPr sz="2100"/>
            </a:lvl5pPr>
            <a:lvl6pPr marL="2405101" indent="0">
              <a:buNone/>
              <a:defRPr sz="2100"/>
            </a:lvl6pPr>
            <a:lvl7pPr marL="2886121" indent="0">
              <a:buNone/>
              <a:defRPr sz="2100"/>
            </a:lvl7pPr>
            <a:lvl8pPr marL="3367141" indent="0">
              <a:buNone/>
              <a:defRPr sz="2100"/>
            </a:lvl8pPr>
            <a:lvl9pPr marL="3848161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35304" y="5677948"/>
            <a:ext cx="6230303" cy="851440"/>
          </a:xfrm>
        </p:spPr>
        <p:txBody>
          <a:bodyPr/>
          <a:lstStyle>
            <a:lvl1pPr marL="0" indent="0">
              <a:buNone/>
              <a:defRPr sz="1500"/>
            </a:lvl1pPr>
            <a:lvl2pPr marL="481020" indent="0">
              <a:buNone/>
              <a:defRPr sz="1300"/>
            </a:lvl2pPr>
            <a:lvl3pPr marL="962040" indent="0">
              <a:buNone/>
              <a:defRPr sz="1100"/>
            </a:lvl3pPr>
            <a:lvl4pPr marL="1443060" indent="0">
              <a:buNone/>
              <a:defRPr sz="900"/>
            </a:lvl4pPr>
            <a:lvl5pPr marL="1924080" indent="0">
              <a:buNone/>
              <a:defRPr sz="900"/>
            </a:lvl5pPr>
            <a:lvl6pPr marL="2405101" indent="0">
              <a:buNone/>
              <a:defRPr sz="900"/>
            </a:lvl6pPr>
            <a:lvl7pPr marL="2886121" indent="0">
              <a:buNone/>
              <a:defRPr sz="900"/>
            </a:lvl7pPr>
            <a:lvl8pPr marL="3367141" indent="0">
              <a:buNone/>
              <a:defRPr sz="900"/>
            </a:lvl8pPr>
            <a:lvl9pPr marL="3848161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20D1-A7D0-40BE-A612-36B89F6E7E82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1554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19192" y="290531"/>
            <a:ext cx="9345454" cy="1209146"/>
          </a:xfrm>
          <a:prstGeom prst="rect">
            <a:avLst/>
          </a:prstGeom>
        </p:spPr>
        <p:txBody>
          <a:bodyPr vert="horz" lIns="96204" tIns="48102" rIns="96204" bIns="48102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19192" y="1692806"/>
            <a:ext cx="9345454" cy="4787882"/>
          </a:xfrm>
          <a:prstGeom prst="rect">
            <a:avLst/>
          </a:prstGeom>
        </p:spPr>
        <p:txBody>
          <a:bodyPr vert="horz" lIns="96204" tIns="48102" rIns="96204" bIns="48102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19192" y="6724196"/>
            <a:ext cx="2422896" cy="386255"/>
          </a:xfrm>
          <a:prstGeom prst="rect">
            <a:avLst/>
          </a:prstGeom>
        </p:spPr>
        <p:txBody>
          <a:bodyPr vert="horz" lIns="96204" tIns="48102" rIns="96204" bIns="4810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924D7-39C2-45E5-A225-08D5BCCD1463}" type="datetime1">
              <a:rPr lang="ko-KR" altLang="en-US" smtClean="0"/>
              <a:pPr/>
              <a:t>2020-10-21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547812" y="6724196"/>
            <a:ext cx="3288215" cy="386255"/>
          </a:xfrm>
          <a:prstGeom prst="rect">
            <a:avLst/>
          </a:prstGeom>
        </p:spPr>
        <p:txBody>
          <a:bodyPr vert="horz" lIns="96204" tIns="48102" rIns="96204" bIns="4810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441750" y="6724196"/>
            <a:ext cx="2422896" cy="386255"/>
          </a:xfrm>
          <a:prstGeom prst="rect">
            <a:avLst/>
          </a:prstGeom>
        </p:spPr>
        <p:txBody>
          <a:bodyPr vert="horz" lIns="96204" tIns="48102" rIns="96204" bIns="4810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54194-C59B-483D-B752-211D7D149B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153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62040" rtl="0" eaLnBrk="1" latinLnBrk="1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765" indent="-360765" algn="l" defTabSz="962040" rtl="0" eaLnBrk="1" latinLnBrk="1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1658" indent="-300638" algn="l" defTabSz="962040" rtl="0" eaLnBrk="1" latinLnBrk="1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550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3570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4591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5611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631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7651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8671" indent="-240510" algn="l" defTabSz="96204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20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2040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3060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080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5101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6121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141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161" algn="l" defTabSz="9620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jpe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32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5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8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4.png"/><Relationship Id="rId10" Type="http://schemas.openxmlformats.org/officeDocument/2006/relationships/image" Target="../media/image77.jpeg"/><Relationship Id="rId4" Type="http://schemas.openxmlformats.org/officeDocument/2006/relationships/image" Target="../media/image69.png"/><Relationship Id="rId9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79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85.png"/><Relationship Id="rId5" Type="http://schemas.openxmlformats.org/officeDocument/2006/relationships/image" Target="../media/image68.png"/><Relationship Id="rId10" Type="http://schemas.openxmlformats.org/officeDocument/2006/relationships/image" Target="../media/image84.png"/><Relationship Id="rId4" Type="http://schemas.openxmlformats.org/officeDocument/2006/relationships/image" Target="../media/image5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2.png"/><Relationship Id="rId7" Type="http://schemas.openxmlformats.org/officeDocument/2006/relationships/image" Target="../media/image2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.png"/><Relationship Id="rId7" Type="http://schemas.openxmlformats.org/officeDocument/2006/relationships/image" Target="../media/image9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53.png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png"/><Relationship Id="rId7" Type="http://schemas.openxmlformats.org/officeDocument/2006/relationships/image" Target="../media/image1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2.png"/><Relationship Id="rId7" Type="http://schemas.openxmlformats.org/officeDocument/2006/relationships/image" Target="../media/image10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3.png"/><Relationship Id="rId10" Type="http://schemas.openxmlformats.org/officeDocument/2006/relationships/image" Target="../media/image105.png"/><Relationship Id="rId4" Type="http://schemas.openxmlformats.org/officeDocument/2006/relationships/image" Target="../media/image5.png"/><Relationship Id="rId9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참고\표지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694481" cy="7254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참고\표지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74" y="3246562"/>
            <a:ext cx="3369381" cy="2021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6271" y="1724020"/>
            <a:ext cx="5641195" cy="976763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5700" b="1" dirty="0" err="1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에스로</a:t>
            </a:r>
            <a:r>
              <a:rPr lang="ko-KR" altLang="en-US" sz="5700" b="1" dirty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 난방시스템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252" y="1187704"/>
            <a:ext cx="3653567" cy="62036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3400" b="1" dirty="0">
                <a:solidFill>
                  <a:srgbClr val="00B050"/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Company Profile</a:t>
            </a:r>
            <a:endParaRPr lang="ko-KR" altLang="en-US" sz="3400" b="1" dirty="0">
              <a:solidFill>
                <a:srgbClr val="00B050"/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33" name="Picture 9" descr="D:\C 빽업\바탕화면\공유파일\홍보,방송\뉴 간판로고시안\SRO 로고\sro로고(erp)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95" y="5931762"/>
            <a:ext cx="1178285" cy="504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97581" y="5988867"/>
            <a:ext cx="2291015" cy="897363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pPr algn="ctr"/>
            <a:r>
              <a:rPr lang="ko-KR" altLang="en-US" b="1" dirty="0" err="1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에스로</a:t>
            </a:r>
            <a:r>
              <a:rPr lang="ko-KR" altLang="en-US" b="1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   주식회사</a:t>
            </a:r>
            <a:endParaRPr lang="en-US" altLang="ko-KR" b="1" dirty="0" smtClean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  <a:p>
            <a:pPr algn="ctr"/>
            <a:r>
              <a:rPr lang="ko-KR" altLang="en-US" b="1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온수산업주식회사</a:t>
            </a:r>
            <a:endParaRPr lang="en-US" altLang="ko-KR" b="1" dirty="0" smtClean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  <a:p>
            <a:pPr algn="ctr"/>
            <a:r>
              <a:rPr lang="en-US" altLang="ko-KR" sz="1400" b="1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1544-4647 www.esro.kr</a:t>
            </a:r>
            <a:endParaRPr lang="ko-KR" altLang="en-US" sz="1400" b="1" dirty="0"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982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5" y="793440"/>
            <a:ext cx="1793246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rial Unicode MS" panose="020B0604020202020204" pitchFamily="50" charset="-127"/>
                <a:cs typeface="Arial Unicode MS" panose="020B0604020202020204" pitchFamily="50" charset="-127"/>
              </a:rPr>
              <a:t>Certificate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3345791" cy="38953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8. </a:t>
            </a:r>
            <a:r>
              <a:rPr lang="ko-KR" altLang="en-US" b="1" dirty="0" smtClean="0">
                <a:latin typeface="+mn-ea"/>
              </a:rPr>
              <a:t>특허 및 디자인 인증 현황</a:t>
            </a:r>
            <a:r>
              <a:rPr lang="en-US" altLang="ko-KR" b="1" dirty="0" smtClean="0">
                <a:latin typeface="+mn-ea"/>
              </a:rPr>
              <a:t> </a:t>
            </a:r>
            <a:endParaRPr lang="ko-KR" altLang="en-US" b="1" dirty="0">
              <a:latin typeface="+mn-ea"/>
            </a:endParaRPr>
          </a:p>
        </p:txBody>
      </p:sp>
      <p:graphicFrame>
        <p:nvGraphicFramePr>
          <p:cNvPr id="69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58230055"/>
              </p:ext>
            </p:extLst>
          </p:nvPr>
        </p:nvGraphicFramePr>
        <p:xfrm>
          <a:off x="1575041" y="2115269"/>
          <a:ext cx="7641187" cy="4049788"/>
        </p:xfrm>
        <a:graphic>
          <a:graphicData uri="http://schemas.openxmlformats.org/drawingml/2006/table">
            <a:tbl>
              <a:tblPr/>
              <a:tblGrid>
                <a:gridCol w="1831443"/>
                <a:gridCol w="1849304"/>
                <a:gridCol w="1949599"/>
                <a:gridCol w="2010841"/>
              </a:tblGrid>
              <a:tr h="562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 분</a:t>
                      </a: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특허</a:t>
                      </a: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실용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신안</a:t>
                      </a: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디자인</a:t>
                      </a: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</a:tr>
              <a:tr h="5229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 내</a:t>
                      </a:r>
                      <a:endParaRPr kumimoji="1" lang="ko-KR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8(1)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9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 국</a:t>
                      </a:r>
                      <a:endParaRPr kumimoji="1" lang="ko-KR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(1)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(1)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본</a:t>
                      </a:r>
                      <a:endParaRPr kumimoji="1" lang="ko-KR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 국</a:t>
                      </a:r>
                      <a:endParaRPr kumimoji="1" lang="ko-KR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4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3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</a:t>
                      </a:r>
                      <a:endParaRPr kumimoji="1" lang="ko-KR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6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소 계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9423" marR="109423" marT="50967" marB="5096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10(2)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14(1)</a:t>
                      </a:r>
                      <a:endParaRPr kumimoji="1" lang="ko-KR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109423" marR="109423" marT="50967" marB="50967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678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참고\특허인증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9" y="603101"/>
            <a:ext cx="9964266" cy="7041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5" y="793440"/>
            <a:ext cx="1793246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rial Unicode MS" panose="020B0604020202020204" pitchFamily="50" charset="-127"/>
                <a:cs typeface="Arial Unicode MS" panose="020B0604020202020204" pitchFamily="50" charset="-127"/>
              </a:rPr>
              <a:t>Certificate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1786069" cy="38953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8-1. </a:t>
            </a:r>
            <a:r>
              <a:rPr lang="ko-KR" altLang="en-US" b="1" dirty="0" smtClean="0">
                <a:latin typeface="+mn-ea"/>
              </a:rPr>
              <a:t>국내 특허</a:t>
            </a:r>
            <a:endParaRPr lang="ko-KR" altLang="en-US" b="1" dirty="0">
              <a:latin typeface="+mn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895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참고\디자인인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" y="1037631"/>
            <a:ext cx="9749171" cy="6684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5" y="793440"/>
            <a:ext cx="1793246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rial Unicode MS" panose="020B0604020202020204" pitchFamily="50" charset="-127"/>
                <a:cs typeface="Arial Unicode MS" panose="020B0604020202020204" pitchFamily="50" charset="-127"/>
              </a:rPr>
              <a:t>Certificate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2029726" cy="38953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8-2. </a:t>
            </a:r>
            <a:r>
              <a:rPr lang="ko-KR" altLang="en-US" b="1" dirty="0" smtClean="0">
                <a:latin typeface="+mn-ea"/>
              </a:rPr>
              <a:t>국내 디자인</a:t>
            </a:r>
            <a:endParaRPr lang="ko-KR" altLang="en-US" b="1" dirty="0">
              <a:latin typeface="+mn-ea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61195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참고\해외인증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8" y="1056826"/>
            <a:ext cx="9847545" cy="6652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5" y="793440"/>
            <a:ext cx="1793246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rial Unicode MS" panose="020B0604020202020204" pitchFamily="50" charset="-127"/>
                <a:cs typeface="Arial Unicode MS" panose="020B0604020202020204" pitchFamily="50" charset="-127"/>
              </a:rPr>
              <a:t>Certificate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2930613" cy="38953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8-3. </a:t>
            </a:r>
            <a:r>
              <a:rPr lang="ko-KR" altLang="en-US" b="1" dirty="0" smtClean="0">
                <a:latin typeface="+mn-ea"/>
              </a:rPr>
              <a:t>해외 특허 및 디자인</a:t>
            </a:r>
            <a:endParaRPr lang="ko-KR" altLang="en-US" b="1" dirty="0">
              <a:latin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3862" y="1899245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♣해외 특허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35935" y="42137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/>
              <a:t>♣해외 디자인</a:t>
            </a:r>
            <a:endParaRPr lang="ko-KR" altLang="en-US" sz="16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813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5" y="793440"/>
            <a:ext cx="1793246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rial Unicode MS" panose="020B0604020202020204" pitchFamily="50" charset="-127"/>
                <a:cs typeface="Arial Unicode MS" panose="020B0604020202020204" pitchFamily="50" charset="-127"/>
              </a:rPr>
              <a:t>Certificate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1457453" cy="38953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8-4. </a:t>
            </a:r>
            <a:r>
              <a:rPr lang="ko-KR" altLang="en-US" b="1" dirty="0" smtClean="0">
                <a:latin typeface="+mn-ea"/>
              </a:rPr>
              <a:t>등록증</a:t>
            </a:r>
            <a:endParaRPr lang="ko-KR" altLang="en-US" b="1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655283" y="2043261"/>
            <a:ext cx="7471928" cy="4414293"/>
            <a:chOff x="1655282" y="2115269"/>
            <a:chExt cx="7145377" cy="4221372"/>
          </a:xfrm>
        </p:grpSpPr>
        <p:pic>
          <p:nvPicPr>
            <p:cNvPr id="9219" name="Picture 3" descr="D:\회사업무일반\각종 인증서 등\공장등록증\Scan_20200707_1628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1728" y="2187277"/>
              <a:ext cx="3108582" cy="410054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직사각형 1"/>
            <p:cNvSpPr/>
            <p:nvPr/>
          </p:nvSpPr>
          <p:spPr>
            <a:xfrm>
              <a:off x="1655282" y="2115745"/>
              <a:ext cx="3248700" cy="4220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551959" y="2115269"/>
              <a:ext cx="3248700" cy="4220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218" name="Picture 2" descr="D:\사업자등록증\사업자등록증(신규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224" y="2187277"/>
              <a:ext cx="3060655" cy="41221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1655283" y="1769386"/>
            <a:ext cx="1274867" cy="273873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200" b="1" dirty="0" smtClean="0"/>
              <a:t>사업자등록증</a:t>
            </a:r>
            <a:endParaRPr lang="ko-KR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30042" y="1769387"/>
            <a:ext cx="1120979" cy="273873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200" b="1" smtClean="0"/>
              <a:t>공장등록증</a:t>
            </a:r>
            <a:endParaRPr lang="ko-KR" altLang="en-US" sz="1200" b="1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191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대외업무\조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82" y="2192032"/>
            <a:ext cx="3423022" cy="4843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5" y="793440"/>
            <a:ext cx="1793246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rial Unicode MS" panose="020B0604020202020204" pitchFamily="50" charset="-127"/>
                <a:cs typeface="Arial Unicode MS" panose="020B0604020202020204" pitchFamily="50" charset="-127"/>
              </a:rPr>
              <a:t>Certificate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1457453" cy="38953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8-5. </a:t>
            </a:r>
            <a:r>
              <a:rPr lang="ko-KR" altLang="en-US" b="1" dirty="0" smtClean="0">
                <a:latin typeface="+mn-ea"/>
              </a:rPr>
              <a:t>등록증</a:t>
            </a:r>
            <a:endParaRPr lang="ko-KR" altLang="en-US" b="1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655282" y="2043261"/>
            <a:ext cx="7528791" cy="4608512"/>
            <a:chOff x="1655282" y="2115269"/>
            <a:chExt cx="7145377" cy="4373817"/>
          </a:xfrm>
        </p:grpSpPr>
        <p:pic>
          <p:nvPicPr>
            <p:cNvPr id="8195" name="Picture 3" descr="D:\회사업무일반\각종 인증서 등\상표등록증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967" y="2212172"/>
              <a:ext cx="3024336" cy="427691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직사각형 1"/>
            <p:cNvSpPr/>
            <p:nvPr/>
          </p:nvSpPr>
          <p:spPr>
            <a:xfrm>
              <a:off x="1655282" y="2115745"/>
              <a:ext cx="3248700" cy="4220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5551959" y="2115269"/>
              <a:ext cx="3248700" cy="42208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55282" y="1759403"/>
            <a:ext cx="1736532" cy="273873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200" b="1" dirty="0" smtClean="0"/>
              <a:t>경쟁입찰참가자격증</a:t>
            </a:r>
            <a:endParaRPr lang="ko-KR" alt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61051" y="1769388"/>
            <a:ext cx="1175481" cy="273873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ko-KR" altLang="en-US" sz="1200" b="1" dirty="0" smtClean="0"/>
              <a:t>상표 등록증</a:t>
            </a:r>
            <a:endParaRPr lang="ko-KR" altLang="en-US" sz="1200" b="1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694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2197" y="808794"/>
            <a:ext cx="3513901" cy="553499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9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Product Summary </a:t>
            </a:r>
            <a:endParaRPr lang="ko-KR" altLang="en-US" sz="29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9233" y="1265541"/>
            <a:ext cx="1450458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>
                <a:latin typeface="+mn-ea"/>
              </a:rPr>
              <a:t>9. </a:t>
            </a:r>
            <a:r>
              <a:rPr lang="ko-KR" altLang="en-US" b="1" dirty="0" smtClean="0">
                <a:latin typeface="+mn-ea"/>
              </a:rPr>
              <a:t>생산제품</a:t>
            </a:r>
            <a:endParaRPr lang="ko-KR" altLang="en-US" b="1" dirty="0">
              <a:latin typeface="+mn-ea"/>
            </a:endParaRPr>
          </a:p>
        </p:txBody>
      </p:sp>
      <p:pic>
        <p:nvPicPr>
          <p:cNvPr id="31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1208705" y="2045064"/>
            <a:ext cx="8177159" cy="4435328"/>
            <a:chOff x="1547662" y="1988840"/>
            <a:chExt cx="6048674" cy="4032448"/>
          </a:xfrm>
        </p:grpSpPr>
        <p:sp>
          <p:nvSpPr>
            <p:cNvPr id="2" name="직사각형 1"/>
            <p:cNvSpPr/>
            <p:nvPr/>
          </p:nvSpPr>
          <p:spPr>
            <a:xfrm>
              <a:off x="1547664" y="1988840"/>
              <a:ext cx="2016224" cy="201622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3563887" y="1988840"/>
              <a:ext cx="2016224" cy="201622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580111" y="1988840"/>
              <a:ext cx="2016224" cy="201622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547665" y="4005064"/>
              <a:ext cx="2016224" cy="201622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3563888" y="4005064"/>
              <a:ext cx="2016224" cy="201622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5580112" y="4005064"/>
              <a:ext cx="2016224" cy="201622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563887" y="1988840"/>
              <a:ext cx="1368153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tx1"/>
                  </a:solidFill>
                </a:rPr>
                <a:t>블럭형</a:t>
              </a:r>
              <a:r>
                <a:rPr lang="ko-KR" altLang="en-US" sz="1200" b="1" dirty="0">
                  <a:solidFill>
                    <a:schemeClr val="tx1"/>
                  </a:solidFill>
                </a:rPr>
                <a:t> 패널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548676" y="1988840"/>
              <a:ext cx="1368153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548676" y="4012020"/>
              <a:ext cx="1518624" cy="201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tx1"/>
                  </a:solidFill>
                </a:rPr>
                <a:t>3</a:t>
              </a:r>
              <a:r>
                <a:rPr lang="ko-KR" altLang="en-US" sz="1200" b="1" dirty="0" smtClean="0">
                  <a:solidFill>
                    <a:schemeClr val="tx1"/>
                  </a:solidFill>
                </a:rPr>
                <a:t>단 </a:t>
              </a:r>
              <a:r>
                <a:rPr lang="ko-KR" altLang="en-US" sz="1200" b="1" dirty="0" err="1" smtClean="0">
                  <a:solidFill>
                    <a:schemeClr val="tx1"/>
                  </a:solidFill>
                </a:rPr>
                <a:t>접이식</a:t>
              </a:r>
              <a:r>
                <a:rPr lang="ko-KR" altLang="en-US" sz="1200" b="1" dirty="0" smtClean="0">
                  <a:solidFill>
                    <a:schemeClr val="tx1"/>
                  </a:solidFill>
                </a:rPr>
                <a:t> 온수난방 패널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563886" y="4005064"/>
              <a:ext cx="1440162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tx1"/>
                  </a:solidFill>
                  <a:latin typeface="+mn-ea"/>
                </a:rPr>
                <a:t>소형 스마트 보일러</a:t>
              </a:r>
              <a:endParaRPr lang="ko-KR" altLang="en-US" sz="12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580111" y="1988840"/>
              <a:ext cx="1368153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chemeClr val="tx1"/>
                  </a:solidFill>
                </a:rPr>
                <a:t>습식형</a:t>
              </a:r>
              <a:r>
                <a:rPr lang="ko-KR" altLang="en-US" sz="1200" b="1" dirty="0" smtClean="0">
                  <a:solidFill>
                    <a:schemeClr val="tx1"/>
                  </a:solidFill>
                </a:rPr>
                <a:t> 배관 어셈블리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580111" y="4005064"/>
              <a:ext cx="1440161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547662" y="1990588"/>
              <a:ext cx="1368153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err="1" smtClean="0">
                  <a:solidFill>
                    <a:schemeClr val="tx1"/>
                  </a:solidFill>
                </a:rPr>
                <a:t>접이형</a:t>
              </a:r>
              <a:r>
                <a:rPr lang="ko-KR" altLang="en-US" sz="1200" b="1" dirty="0" smtClean="0">
                  <a:solidFill>
                    <a:schemeClr val="tx1"/>
                  </a:solidFill>
                </a:rPr>
                <a:t> 패널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pic>
          <p:nvPicPr>
            <p:cNvPr id="6148" name="Picture 4" descr="D:\참고\표지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076" y="4498629"/>
              <a:ext cx="1696843" cy="12471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1" name="Picture 7" descr="D:\참고\표지1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902" y="2524993"/>
              <a:ext cx="1688976" cy="12413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D:\참고\표지1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576" y="2492896"/>
              <a:ext cx="1763461" cy="12961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977473" y="3984627"/>
            <a:ext cx="1061512" cy="26642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※ </a:t>
            </a:r>
            <a:r>
              <a:rPr lang="ko-KR" altLang="en-US" sz="1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배관연결형</a:t>
            </a:r>
            <a:endParaRPr lang="ko-KR" altLang="en-US" sz="11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3487" y="3937080"/>
            <a:ext cx="1061512" cy="26642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※ </a:t>
            </a:r>
            <a:r>
              <a:rPr lang="ko-KR" alt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배관</a:t>
            </a:r>
            <a:r>
              <a:rPr lang="ko-KR" alt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일체</a:t>
            </a:r>
            <a:r>
              <a:rPr lang="ko-KR" alt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ea"/>
              </a:rPr>
              <a:t>형</a:t>
            </a:r>
            <a:endParaRPr lang="ko-KR" altLang="en-US" sz="1100" b="1" dirty="0">
              <a:solidFill>
                <a:schemeClr val="tx2">
                  <a:lumMod val="60000"/>
                  <a:lumOff val="40000"/>
                </a:schemeClr>
              </a:solidFill>
              <a:latin typeface="+mn-ea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51" y="4648763"/>
            <a:ext cx="507109" cy="84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참고\에스로보일러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47" y="4702121"/>
            <a:ext cx="773466" cy="1578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자재관리\접이형\절단형1-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64" y="3025447"/>
            <a:ext cx="890134" cy="593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자재관리\접이형\접이형3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77" y="2818296"/>
            <a:ext cx="1095059" cy="730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자재관리\접이형\접이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39" y="2778726"/>
            <a:ext cx="939931" cy="921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05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참고\표지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58" y="2595106"/>
            <a:ext cx="6928049" cy="3820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04899" y="1570709"/>
            <a:ext cx="3371439" cy="5434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900" b="1" dirty="0">
                <a:solidFill>
                  <a:srgbClr val="C06EB6"/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Product </a:t>
            </a:r>
            <a:r>
              <a:rPr lang="en-US" altLang="ko-KR" sz="2900" b="1" dirty="0" smtClean="0">
                <a:solidFill>
                  <a:srgbClr val="C06EB6"/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Overview</a:t>
            </a:r>
            <a:endParaRPr lang="ko-KR" altLang="en-US" sz="2900" b="1" dirty="0">
              <a:solidFill>
                <a:srgbClr val="C06EB6"/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1934" y="2027456"/>
            <a:ext cx="1268983" cy="42326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2100" b="1" dirty="0"/>
              <a:t>제품개요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1321706" y="1582794"/>
            <a:ext cx="955313" cy="889931"/>
            <a:chOff x="753910" y="1865540"/>
            <a:chExt cx="841248" cy="841248"/>
          </a:xfrm>
        </p:grpSpPr>
        <p:pic>
          <p:nvPicPr>
            <p:cNvPr id="12" name="그림 11" descr="유리-목차아이콘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761259">
              <a:off x="753910" y="1865540"/>
              <a:ext cx="841248" cy="841248"/>
            </a:xfrm>
            <a:prstGeom prst="rect">
              <a:avLst/>
            </a:prstGeom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811874" y="1957497"/>
              <a:ext cx="648208" cy="625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altLang="ko-KR" sz="37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02</a:t>
              </a:r>
              <a:endParaRPr lang="ko-KR" altLang="ko-KR" sz="37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36866" y="3017027"/>
            <a:ext cx="5729437" cy="1274389"/>
          </a:xfrm>
          <a:prstGeom prst="rect">
            <a:avLst/>
          </a:prstGeom>
          <a:noFill/>
        </p:spPr>
        <p:txBody>
          <a:bodyPr wrap="square" lIns="96204" tIns="48102" rIns="96204" bIns="4810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700" dirty="0" smtClean="0"/>
              <a:t>1. </a:t>
            </a:r>
            <a:r>
              <a:rPr lang="ko-KR" altLang="en-US" sz="1700" dirty="0" smtClean="0"/>
              <a:t>온수난방 핵심기술      </a:t>
            </a:r>
            <a:r>
              <a:rPr lang="en-US" altLang="ko-KR" sz="1700" dirty="0"/>
              <a:t>2. </a:t>
            </a:r>
            <a:r>
              <a:rPr lang="ko-KR" altLang="en-US" sz="1700" dirty="0" smtClean="0"/>
              <a:t>생산제품 요약</a:t>
            </a:r>
            <a:endParaRPr lang="en-US" altLang="ko-KR" sz="1700" dirty="0"/>
          </a:p>
          <a:p>
            <a:pPr>
              <a:lnSpc>
                <a:spcPct val="150000"/>
              </a:lnSpc>
            </a:pPr>
            <a:r>
              <a:rPr lang="en-US" altLang="ko-KR" sz="1700" dirty="0" smtClean="0"/>
              <a:t>3. </a:t>
            </a:r>
            <a:r>
              <a:rPr lang="ko-KR" altLang="en-US" sz="1700" dirty="0" smtClean="0"/>
              <a:t>경쟁사 제품               </a:t>
            </a:r>
            <a:r>
              <a:rPr lang="en-US" altLang="ko-KR" sz="1700" dirty="0" smtClean="0"/>
              <a:t>4</a:t>
            </a:r>
            <a:r>
              <a:rPr lang="en-US" altLang="ko-KR" sz="1700" dirty="0"/>
              <a:t>. </a:t>
            </a:r>
            <a:r>
              <a:rPr lang="ko-KR" altLang="en-US" sz="1700" dirty="0"/>
              <a:t> </a:t>
            </a:r>
            <a:r>
              <a:rPr lang="ko-KR" altLang="en-US" sz="1700" dirty="0" err="1" smtClean="0"/>
              <a:t>접이형</a:t>
            </a:r>
            <a:r>
              <a:rPr lang="ko-KR" altLang="en-US" sz="1700" dirty="0" smtClean="0"/>
              <a:t> 제품</a:t>
            </a:r>
            <a:endParaRPr lang="en-US" altLang="ko-KR" sz="1700" dirty="0" smtClean="0"/>
          </a:p>
          <a:p>
            <a:pPr>
              <a:lnSpc>
                <a:spcPct val="150000"/>
              </a:lnSpc>
            </a:pPr>
            <a:r>
              <a:rPr lang="en-US" altLang="ko-KR" sz="1700" dirty="0" smtClean="0"/>
              <a:t>5. </a:t>
            </a:r>
            <a:r>
              <a:rPr lang="ko-KR" altLang="en-US" sz="1700" dirty="0" err="1" smtClean="0"/>
              <a:t>블럭형</a:t>
            </a:r>
            <a:r>
              <a:rPr lang="ko-KR" altLang="en-US" sz="1700" dirty="0" smtClean="0"/>
              <a:t> 제품               </a:t>
            </a:r>
            <a:r>
              <a:rPr lang="en-US" altLang="ko-KR" sz="1700" dirty="0" smtClean="0"/>
              <a:t>6</a:t>
            </a:r>
            <a:r>
              <a:rPr lang="en-US" altLang="ko-KR" sz="1700" dirty="0"/>
              <a:t>. </a:t>
            </a:r>
            <a:r>
              <a:rPr lang="en-US" altLang="ko-KR" sz="1700" dirty="0" smtClean="0"/>
              <a:t> </a:t>
            </a:r>
            <a:r>
              <a:rPr lang="ko-KR" altLang="en-US" sz="1700" dirty="0" err="1" smtClean="0"/>
              <a:t>에스로</a:t>
            </a:r>
            <a:r>
              <a:rPr lang="ko-KR" altLang="en-US" sz="1700" dirty="0" smtClean="0"/>
              <a:t> 보일러</a:t>
            </a:r>
            <a:endParaRPr lang="en-US" altLang="ko-KR" sz="1700" dirty="0" smtClean="0"/>
          </a:p>
        </p:txBody>
      </p:sp>
      <p:pic>
        <p:nvPicPr>
          <p:cNvPr id="15" name="Picture 3" descr="D:\참고\표지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889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G:\신기술 인증\신기술인증서류(b.h)\신제품인증신청자료-6.5\특허자료\특허등록증 10-0970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84" y="2567661"/>
            <a:ext cx="2768923" cy="3807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72" y="2567661"/>
            <a:ext cx="3251125" cy="324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양쪽 모서리가 둥근 사각형 14"/>
          <p:cNvSpPr/>
          <p:nvPr/>
        </p:nvSpPr>
        <p:spPr>
          <a:xfrm rot="16200000">
            <a:off x="4844451" y="-2821675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235564" y="932536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2985" y="973287"/>
            <a:ext cx="7222008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업계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 최초 병렬방식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모세혈관방식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 온수난방 시스템 기술 특허 획득</a:t>
            </a:r>
            <a:endParaRPr lang="ko-KR" altLang="en-US" sz="18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" name="Picture 3" descr="D:\참고\표지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05664373"/>
              </p:ext>
            </p:extLst>
          </p:nvPr>
        </p:nvGraphicFramePr>
        <p:xfrm>
          <a:off x="1150822" y="1932995"/>
          <a:ext cx="7920880" cy="4544635"/>
        </p:xfrm>
        <a:graphic>
          <a:graphicData uri="http://schemas.openxmlformats.org/drawingml/2006/table">
            <a:tbl>
              <a:tblPr/>
              <a:tblGrid>
                <a:gridCol w="658561"/>
                <a:gridCol w="3301879"/>
                <a:gridCol w="3960440"/>
              </a:tblGrid>
              <a:tr h="5245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6358" marR="96358" marT="48179" marB="48179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특허증</a:t>
                      </a:r>
                    </a:p>
                  </a:txBody>
                  <a:tcPr marL="96358" marR="96358" marT="48179" marB="48179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핵심기술</a:t>
                      </a:r>
                    </a:p>
                  </a:txBody>
                  <a:tcPr marL="96358" marR="96358" marT="48179" marB="48179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</a:tr>
              <a:tr h="3318559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재산권</a:t>
                      </a: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6358" marR="96358" marT="48179" marB="48179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6358" marR="96358" marT="48179" marB="48179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en-US" sz="2000" kern="1200" dirty="0" smtClean="0">
                        <a:solidFill>
                          <a:schemeClr val="tx2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6358" marR="96358" marT="48179" marB="48179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5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6358" marR="96358" marT="48179" marB="48179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6358" marR="96358" marT="48179" marB="48179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6358" marR="96358" marT="48179" marB="48179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111262" y="5855066"/>
            <a:ext cx="4012638" cy="549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ko-KR" altLang="en-U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복수개가 </a:t>
            </a:r>
            <a:r>
              <a:rPr kumimoji="1"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설치된 패널 속 배관을 통과하는 </a:t>
            </a:r>
            <a:r>
              <a:rPr kumimoji="1" lang="ko-KR" altLang="en-U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온수의</a:t>
            </a:r>
            <a:endParaRPr kumimoji="1" lang="en-US" altLang="ko-KR" sz="1350" b="1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ko-KR" altLang="en-U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이동거리는 어떤 위치에 </a:t>
            </a:r>
            <a:r>
              <a:rPr kumimoji="1" lang="ko-KR" altLang="en-US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놓인 패널이라도 </a:t>
            </a:r>
            <a:r>
              <a:rPr kumimoji="1" lang="ko-KR" altLang="en-U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똑같다</a:t>
            </a:r>
            <a:endParaRPr lang="ko-KR" altLang="en-US" sz="135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756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9217" y="1291872"/>
            <a:ext cx="7222008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업계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 최초 병렬방식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모세혈관방식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)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 온수난방 시스템 기술 특허 획득</a:t>
            </a:r>
            <a:endParaRPr lang="ko-KR" altLang="en-US" sz="1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양쪽 모서리가 둥근 사각형 18"/>
          <p:cNvSpPr/>
          <p:nvPr/>
        </p:nvSpPr>
        <p:spPr>
          <a:xfrm rot="16200000">
            <a:off x="4830683" y="-2595448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221796" y="1158763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2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9890" y="1182930"/>
            <a:ext cx="7200800" cy="366206"/>
          </a:xfrm>
          <a:prstGeom prst="rect">
            <a:avLst/>
          </a:prstGeom>
          <a:noFill/>
        </p:spPr>
        <p:txBody>
          <a:bodyPr wrap="square" lIns="88344" tIns="44172" rIns="88344" bIns="44172" rtlCol="0">
            <a:spAutoFit/>
          </a:bodyPr>
          <a:lstStyle/>
          <a:p>
            <a:r>
              <a:rPr lang="ko-KR" altLang="en-US" sz="1800" b="1" dirty="0" smtClean="0">
                <a:solidFill>
                  <a:schemeClr val="bg1"/>
                </a:solidFill>
              </a:rPr>
              <a:t>우수한 병렬방식 기술을 </a:t>
            </a:r>
            <a:r>
              <a:rPr lang="ko-KR" altLang="en-US" sz="1800" b="1" dirty="0" err="1" smtClean="0">
                <a:solidFill>
                  <a:schemeClr val="bg1"/>
                </a:solidFill>
              </a:rPr>
              <a:t>접이식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 패널에 적용하여 일본에 수출중임</a:t>
            </a:r>
            <a:endParaRPr lang="ko-KR" altLang="en-US" sz="1800" b="1" dirty="0">
              <a:solidFill>
                <a:schemeClr val="bg1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166017" y="2170365"/>
            <a:ext cx="6408545" cy="3719614"/>
            <a:chOff x="2167583" y="2907356"/>
            <a:chExt cx="6408545" cy="3719614"/>
          </a:xfrm>
        </p:grpSpPr>
        <p:pic>
          <p:nvPicPr>
            <p:cNvPr id="27" name="Picture 6" descr="D:\참고\핵심기술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928" y="5070548"/>
              <a:ext cx="1800200" cy="15564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직사각형 1"/>
            <p:cNvSpPr/>
            <p:nvPr/>
          </p:nvSpPr>
          <p:spPr>
            <a:xfrm>
              <a:off x="2383608" y="2907356"/>
              <a:ext cx="52565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인체의 동맥</a:t>
              </a:r>
              <a:r>
                <a:rPr lang="en-US" altLang="ko-KR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,</a:t>
              </a:r>
              <a:r>
                <a:rPr lang="ko-KR" altLang="en-US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정맥이 되는 주관</a:t>
              </a:r>
              <a:r>
                <a:rPr lang="en-US" altLang="ko-KR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(6Ø)</a:t>
              </a:r>
              <a:r>
                <a:rPr lang="ko-KR" altLang="en-US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을 통한 온수는 모세혈관과 </a:t>
              </a:r>
              <a:r>
                <a:rPr lang="ko-KR" altLang="en-US" sz="1600" dirty="0" smtClean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같은 </a:t>
              </a:r>
              <a:r>
                <a:rPr lang="ko-KR" altLang="en-US" sz="1600" dirty="0" err="1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분지관</a:t>
              </a:r>
              <a:r>
                <a:rPr lang="en-US" altLang="ko-KR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(3Ø)</a:t>
              </a:r>
              <a:r>
                <a:rPr lang="ko-KR" altLang="en-US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을 </a:t>
              </a:r>
              <a:r>
                <a:rPr lang="ko-KR" altLang="en-US" sz="1600" dirty="0" smtClean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통하여</a:t>
              </a:r>
              <a:endParaRPr lang="en-US" altLang="ko-KR" sz="1600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endParaRPr>
            </a:p>
            <a:p>
              <a:pPr algn="ctr"/>
              <a:r>
                <a:rPr lang="ko-KR" altLang="en-US" sz="1600" dirty="0" smtClean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온수가 병렬로 </a:t>
              </a:r>
              <a:r>
                <a:rPr lang="ko-KR" altLang="en-US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골고루 빠르게 순환하는 원리입니다</a:t>
              </a:r>
              <a:r>
                <a:rPr lang="en-US" altLang="ko-KR" sz="1600" dirty="0">
                  <a:latin typeface="12롯데마트드림Bold" panose="02020603020101020101" pitchFamily="18" charset="-127"/>
                  <a:ea typeface="12롯데마트드림Bold" panose="02020603020101020101" pitchFamily="18" charset="-127"/>
                </a:rPr>
                <a:t>.</a:t>
              </a:r>
              <a:endParaRPr lang="ko-KR" altLang="en-US" sz="1600" dirty="0">
                <a:latin typeface="12롯데마트드림Bold" panose="02020603020101020101" pitchFamily="18" charset="-127"/>
                <a:ea typeface="12롯데마트드림Bold" panose="02020603020101020101" pitchFamily="18" charset="-127"/>
              </a:endParaRPr>
            </a:p>
          </p:txBody>
        </p:sp>
        <p:pic>
          <p:nvPicPr>
            <p:cNvPr id="1027" name="Picture 3" descr="D:\참고\핵심기술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583" y="4209281"/>
              <a:ext cx="3782069" cy="23274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신규 홈피제작\홈피참고자료들\접이p909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827" y="5283621"/>
              <a:ext cx="1370402" cy="9136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:\참고\핵심기술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023" y="3862147"/>
              <a:ext cx="1800200" cy="15564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D:\신규 홈피제작\홈피참고자료들\제품소개\건축용온수난방\습식형 배관어셈블리\습식바닥재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241" y="4146114"/>
              <a:ext cx="931763" cy="9884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784705" y="4401653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0070C0"/>
                  </a:solidFill>
                </a:rPr>
                <a:t>병렬순환</a:t>
              </a:r>
              <a:endParaRPr lang="ko-KR" altLang="en-US" sz="16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0" name="Picture 3" descr="D:\참고\표지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53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참고\제목-없음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95" y="3461947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4901" y="1570709"/>
            <a:ext cx="3211441" cy="553499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9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About Company </a:t>
            </a:r>
            <a:endParaRPr lang="ko-KR" altLang="en-US" sz="29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1934" y="2027456"/>
            <a:ext cx="1268983" cy="42326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2100" b="1" dirty="0"/>
              <a:t>회사소개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6866" y="3123381"/>
            <a:ext cx="5729437" cy="2051202"/>
          </a:xfrm>
          <a:prstGeom prst="rect">
            <a:avLst/>
          </a:prstGeom>
          <a:noFill/>
        </p:spPr>
        <p:txBody>
          <a:bodyPr wrap="square" lIns="96204" tIns="48102" rIns="96204" bIns="4810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700" dirty="0"/>
              <a:t>1. </a:t>
            </a:r>
            <a:r>
              <a:rPr lang="ko-KR" altLang="en-US" sz="1700" dirty="0"/>
              <a:t>회사개요                 </a:t>
            </a:r>
            <a:r>
              <a:rPr lang="en-US" altLang="ko-KR" sz="1700" dirty="0"/>
              <a:t>6. </a:t>
            </a:r>
            <a:r>
              <a:rPr lang="ko-KR" altLang="en-US" sz="1700" dirty="0"/>
              <a:t>사업비전</a:t>
            </a:r>
            <a:endParaRPr lang="en-US" altLang="ko-KR" sz="1700" dirty="0"/>
          </a:p>
          <a:p>
            <a:pPr>
              <a:lnSpc>
                <a:spcPct val="150000"/>
              </a:lnSpc>
            </a:pPr>
            <a:r>
              <a:rPr lang="en-US" altLang="ko-KR" sz="1700" dirty="0"/>
              <a:t>2. </a:t>
            </a:r>
            <a:r>
              <a:rPr lang="ko-KR" altLang="en-US" sz="1700" dirty="0"/>
              <a:t>인사말                    </a:t>
            </a:r>
            <a:r>
              <a:rPr lang="en-US" altLang="ko-KR" sz="1700" dirty="0"/>
              <a:t>7. </a:t>
            </a:r>
            <a:r>
              <a:rPr lang="ko-KR" altLang="en-US" sz="1700" dirty="0"/>
              <a:t>회사연혁</a:t>
            </a:r>
            <a:endParaRPr lang="en-US" altLang="ko-KR" sz="1700" dirty="0"/>
          </a:p>
          <a:p>
            <a:pPr>
              <a:lnSpc>
                <a:spcPct val="150000"/>
              </a:lnSpc>
            </a:pPr>
            <a:r>
              <a:rPr lang="en-US" altLang="ko-KR" sz="1700" dirty="0"/>
              <a:t>3. </a:t>
            </a:r>
            <a:r>
              <a:rPr lang="ko-KR" altLang="en-US" sz="1700" dirty="0"/>
              <a:t>조직도</a:t>
            </a:r>
            <a:r>
              <a:rPr lang="en-US" altLang="ko-KR" sz="1700" dirty="0"/>
              <a:t>                    8. </a:t>
            </a:r>
            <a:r>
              <a:rPr lang="ko-KR" altLang="en-US" sz="1700" dirty="0"/>
              <a:t>특허 및 인증현황</a:t>
            </a:r>
            <a:endParaRPr lang="en-US" altLang="ko-KR" sz="1700" dirty="0"/>
          </a:p>
          <a:p>
            <a:pPr>
              <a:lnSpc>
                <a:spcPct val="150000"/>
              </a:lnSpc>
            </a:pPr>
            <a:r>
              <a:rPr lang="en-US" altLang="ko-KR" sz="1700" dirty="0"/>
              <a:t>4. </a:t>
            </a:r>
            <a:r>
              <a:rPr lang="ko-KR" altLang="en-US" sz="1700" dirty="0"/>
              <a:t>국내유통망</a:t>
            </a:r>
            <a:r>
              <a:rPr lang="en-US" altLang="ko-KR" sz="1700" dirty="0"/>
              <a:t>              9. </a:t>
            </a:r>
            <a:r>
              <a:rPr lang="ko-KR" altLang="en-US" sz="1700" dirty="0"/>
              <a:t>생산제품</a:t>
            </a:r>
            <a:endParaRPr lang="en-US" altLang="ko-KR" sz="1700" dirty="0"/>
          </a:p>
          <a:p>
            <a:pPr>
              <a:lnSpc>
                <a:spcPct val="150000"/>
              </a:lnSpc>
            </a:pPr>
            <a:r>
              <a:rPr lang="en-US" altLang="ko-KR" sz="1700" dirty="0"/>
              <a:t>5. </a:t>
            </a:r>
            <a:r>
              <a:rPr lang="ko-KR" altLang="en-US" sz="1700" dirty="0"/>
              <a:t>경영이념</a:t>
            </a:r>
            <a:endParaRPr lang="en-US" altLang="ko-KR" sz="1700" dirty="0"/>
          </a:p>
        </p:txBody>
      </p:sp>
      <p:grpSp>
        <p:nvGrpSpPr>
          <p:cNvPr id="16" name="그룹 15"/>
          <p:cNvGrpSpPr/>
          <p:nvPr/>
        </p:nvGrpSpPr>
        <p:grpSpPr>
          <a:xfrm>
            <a:off x="1321706" y="1582794"/>
            <a:ext cx="955313" cy="889931"/>
            <a:chOff x="753910" y="1865540"/>
            <a:chExt cx="841248" cy="841248"/>
          </a:xfrm>
        </p:grpSpPr>
        <p:pic>
          <p:nvPicPr>
            <p:cNvPr id="17" name="그림 16" descr="유리-목차아이콘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761259">
              <a:off x="753910" y="1865540"/>
              <a:ext cx="841248" cy="841248"/>
            </a:xfrm>
            <a:prstGeom prst="rect">
              <a:avLst/>
            </a:prstGeom>
          </p:spPr>
        </p:pic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811874" y="1954787"/>
              <a:ext cx="649882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altLang="ko-KR" sz="37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01</a:t>
              </a:r>
              <a:endParaRPr lang="ko-KR" altLang="ko-KR" sz="37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726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참고\핵심기술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1" y="2403301"/>
            <a:ext cx="2915023" cy="2364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5477671" y="4699007"/>
            <a:ext cx="3240360" cy="158417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양쪽 모서리가 둥근 사각형 14"/>
          <p:cNvSpPr/>
          <p:nvPr/>
        </p:nvSpPr>
        <p:spPr>
          <a:xfrm rot="16200000">
            <a:off x="4830683" y="-2886463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221796" y="867748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3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9217" y="908499"/>
            <a:ext cx="5558091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업계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 최초 고가의 난방배관용 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EPDM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고무 채택 적용</a:t>
            </a:r>
            <a:endParaRPr lang="ko-KR" altLang="en-US" sz="18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50" name="Picture 2" descr="D:\참고\핵심기술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7" y="2447533"/>
            <a:ext cx="4536504" cy="3859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88689" y="1539205"/>
            <a:ext cx="6532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latin typeface="+mn-ea"/>
              </a:rPr>
              <a:t>EPDM</a:t>
            </a:r>
            <a:r>
              <a:rPr lang="ko-KR" altLang="en-US" sz="1600" dirty="0">
                <a:latin typeface="+mn-ea"/>
              </a:rPr>
              <a:t>고무는 견고한 고분자 </a:t>
            </a:r>
            <a:r>
              <a:rPr lang="ko-KR" altLang="en-US" sz="1600" dirty="0" smtClean="0">
                <a:latin typeface="+mn-ea"/>
              </a:rPr>
              <a:t>구조를 갖춤으로 인해 </a:t>
            </a:r>
            <a:r>
              <a:rPr lang="ko-KR" altLang="en-US" sz="1600" dirty="0">
                <a:latin typeface="+mn-ea"/>
              </a:rPr>
              <a:t>물리적 성질 </a:t>
            </a:r>
            <a:r>
              <a:rPr lang="ko-KR" altLang="en-US" sz="1600" dirty="0" smtClean="0">
                <a:latin typeface="+mn-ea"/>
              </a:rPr>
              <a:t>및</a:t>
            </a:r>
            <a:endParaRPr lang="en-US" altLang="ko-KR" sz="1600" dirty="0" smtClean="0">
              <a:latin typeface="+mn-ea"/>
            </a:endParaRPr>
          </a:p>
          <a:p>
            <a:r>
              <a:rPr lang="en-US" altLang="ko-KR" sz="1600" dirty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  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내성이 </a:t>
            </a:r>
            <a:r>
              <a:rPr lang="ko-KR" altLang="en-US" sz="1600" dirty="0" smtClean="0">
                <a:latin typeface="+mn-ea"/>
              </a:rPr>
              <a:t>매우 우수한 재질로 난방배관으로 매우 큰 장점을 가짐</a:t>
            </a:r>
            <a:endParaRPr lang="ko-KR" altLang="en-US" sz="16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91907" y="4770786"/>
            <a:ext cx="30284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/>
              <a:t>(</a:t>
            </a:r>
            <a:r>
              <a:rPr lang="ko-KR" altLang="en-US" sz="1200" dirty="0" err="1" smtClean="0"/>
              <a:t>내경</a:t>
            </a:r>
            <a:r>
              <a:rPr lang="en-US" altLang="ko-KR" sz="1200" dirty="0" smtClean="0"/>
              <a:t>)1.7</a:t>
            </a:r>
            <a:r>
              <a:rPr lang="en-US" altLang="ko-KR" sz="1200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Ø</a:t>
            </a:r>
            <a:r>
              <a:rPr lang="en-US" altLang="ko-KR" sz="1200" dirty="0" smtClean="0"/>
              <a:t>3</a:t>
            </a:r>
            <a:r>
              <a:rPr lang="en-US" altLang="ko-KR" sz="1200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Ø</a:t>
            </a:r>
            <a:r>
              <a:rPr lang="en-US" altLang="ko-KR" sz="1200" dirty="0" smtClean="0"/>
              <a:t>,6</a:t>
            </a:r>
            <a:r>
              <a:rPr lang="en-US" altLang="ko-KR" sz="1200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Ø</a:t>
            </a:r>
            <a:r>
              <a:rPr lang="en-US" altLang="ko-KR" sz="1200" dirty="0" smtClean="0"/>
              <a:t>,8</a:t>
            </a:r>
            <a:r>
              <a:rPr lang="en-US" altLang="ko-KR" sz="1200" dirty="0" smtClean="0"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Ø</a:t>
            </a:r>
            <a:endParaRPr lang="en-US" altLang="ko-KR" sz="1200" dirty="0" smtClean="0"/>
          </a:p>
          <a:p>
            <a:r>
              <a:rPr lang="ko-KR" altLang="en-US" sz="1200" dirty="0" smtClean="0"/>
              <a:t>미국</a:t>
            </a:r>
            <a:r>
              <a:rPr lang="en-US" altLang="ko-KR" sz="1200" dirty="0"/>
              <a:t>(</a:t>
            </a:r>
            <a:r>
              <a:rPr lang="ko-KR" altLang="en-US" sz="1200" dirty="0"/>
              <a:t>수도협회</a:t>
            </a:r>
            <a:r>
              <a:rPr lang="en-US" altLang="ko-KR" sz="1200" dirty="0"/>
              <a:t>), </a:t>
            </a:r>
          </a:p>
          <a:p>
            <a:r>
              <a:rPr lang="ko-KR" altLang="en-US" sz="1200" dirty="0"/>
              <a:t>일본</a:t>
            </a:r>
            <a:r>
              <a:rPr lang="en-US" altLang="ko-KR" sz="1200" dirty="0"/>
              <a:t>(</a:t>
            </a:r>
            <a:r>
              <a:rPr lang="ko-KR" altLang="en-US" sz="1200" dirty="0" err="1"/>
              <a:t>건설성</a:t>
            </a:r>
            <a:r>
              <a:rPr lang="ko-KR" altLang="en-US" sz="1200" dirty="0"/>
              <a:t> 및 주택설비 시스템 협회</a:t>
            </a:r>
            <a:r>
              <a:rPr lang="en-US" altLang="ko-KR" sz="1200" dirty="0"/>
              <a:t>)</a:t>
            </a:r>
          </a:p>
          <a:p>
            <a:r>
              <a:rPr lang="ko-KR" altLang="en-US" sz="1200" dirty="0"/>
              <a:t>에서의 규정에도 </a:t>
            </a:r>
            <a:r>
              <a:rPr lang="ko-KR" altLang="en-US" sz="1200" dirty="0" err="1"/>
              <a:t>급탕용</a:t>
            </a:r>
            <a:r>
              <a:rPr lang="ko-KR" altLang="en-US" sz="1200" dirty="0"/>
              <a:t> 이음새 및 </a:t>
            </a:r>
          </a:p>
          <a:p>
            <a:r>
              <a:rPr lang="ko-KR" altLang="en-US" sz="1200" dirty="0" err="1"/>
              <a:t>가스켓은</a:t>
            </a:r>
            <a:r>
              <a:rPr lang="ko-KR" altLang="en-US" sz="1200" dirty="0"/>
              <a:t> </a:t>
            </a:r>
            <a:r>
              <a:rPr lang="en-US" altLang="ko-KR" sz="1200" dirty="0"/>
              <a:t>EPDM</a:t>
            </a:r>
            <a:r>
              <a:rPr lang="ko-KR" altLang="en-US" sz="1200" dirty="0"/>
              <a:t>을 사용하고 </a:t>
            </a:r>
          </a:p>
          <a:p>
            <a:r>
              <a:rPr lang="ko-KR" altLang="en-US" sz="1200" dirty="0"/>
              <a:t>내구성은 </a:t>
            </a:r>
            <a:r>
              <a:rPr lang="en-US" altLang="ko-KR" sz="1200" dirty="0"/>
              <a:t>30</a:t>
            </a:r>
            <a:r>
              <a:rPr lang="ko-KR" altLang="en-US" sz="1200" dirty="0"/>
              <a:t>년 이상으로 </a:t>
            </a:r>
          </a:p>
          <a:p>
            <a:r>
              <a:rPr lang="ko-KR" altLang="en-US" sz="1200" dirty="0"/>
              <a:t>규정하여 사용할 정도로 재질특성이 </a:t>
            </a:r>
          </a:p>
          <a:p>
            <a:r>
              <a:rPr lang="ko-KR" altLang="en-US" sz="1200" dirty="0"/>
              <a:t>매우 </a:t>
            </a:r>
            <a:r>
              <a:rPr lang="ko-KR" altLang="en-US" sz="1200" dirty="0" smtClean="0"/>
              <a:t>우수함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6" name="직사각형 5"/>
          <p:cNvSpPr/>
          <p:nvPr/>
        </p:nvSpPr>
        <p:spPr>
          <a:xfrm>
            <a:off x="5479951" y="2519541"/>
            <a:ext cx="3240360" cy="216024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455615" y="2584439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우수한 내후성</a:t>
            </a:r>
            <a:r>
              <a:rPr lang="en-US" altLang="ko-KR" sz="1400" b="1" dirty="0" smtClean="0">
                <a:latin typeface="+mn-ea"/>
              </a:rPr>
              <a:t>/</a:t>
            </a:r>
            <a:r>
              <a:rPr lang="ko-KR" altLang="en-US" sz="1400" b="1" dirty="0" err="1" smtClean="0">
                <a:latin typeface="+mn-ea"/>
              </a:rPr>
              <a:t>내오존성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55614" y="3147868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+mn-ea"/>
              </a:rPr>
              <a:t>내열</a:t>
            </a:r>
            <a:r>
              <a:rPr lang="en-US" altLang="ko-KR" sz="1400" b="1" dirty="0" smtClean="0">
                <a:latin typeface="+mn-ea"/>
              </a:rPr>
              <a:t>/</a:t>
            </a:r>
            <a:r>
              <a:rPr lang="ko-KR" altLang="en-US" sz="1400" b="1" dirty="0" smtClean="0">
                <a:latin typeface="+mn-ea"/>
              </a:rPr>
              <a:t>내한성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55614" y="367166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+mn-ea"/>
              </a:rPr>
              <a:t>열전도성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55615" y="4223608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접합의 신뢰성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55615" y="4770786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smtClean="0">
                <a:latin typeface="+mn-ea"/>
              </a:rPr>
              <a:t>뛰어난 </a:t>
            </a:r>
            <a:r>
              <a:rPr lang="ko-KR" altLang="en-US" sz="1400" b="1" dirty="0" err="1" smtClean="0">
                <a:latin typeface="+mn-ea"/>
              </a:rPr>
              <a:t>신장율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55615" y="5309394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err="1" smtClean="0">
                <a:latin typeface="+mn-ea"/>
              </a:rPr>
              <a:t>내화학성</a:t>
            </a:r>
            <a:r>
              <a:rPr lang="en-US" altLang="ko-KR" sz="1400" b="1" dirty="0" smtClean="0">
                <a:latin typeface="+mn-ea"/>
              </a:rPr>
              <a:t>/</a:t>
            </a:r>
            <a:r>
              <a:rPr lang="ko-KR" altLang="en-US" sz="1400" b="1" dirty="0" smtClean="0">
                <a:latin typeface="+mn-ea"/>
              </a:rPr>
              <a:t>내구성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0290" y="5848004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환경 친화성</a:t>
            </a:r>
            <a:endParaRPr lang="ko-KR" altLang="en-US" sz="1400" b="1" dirty="0">
              <a:latin typeface="+mn-ea"/>
            </a:endParaRPr>
          </a:p>
        </p:txBody>
      </p:sp>
      <p:pic>
        <p:nvPicPr>
          <p:cNvPr id="32" name="Picture 3" descr="D:\참고\표지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854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참고\핵심기술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57" y="2691333"/>
            <a:ext cx="3396084" cy="2936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참고\핵심기술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95" y="2728242"/>
            <a:ext cx="3396084" cy="2936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양쪽 모서리가 둥근 사각형 14"/>
          <p:cNvSpPr/>
          <p:nvPr/>
        </p:nvSpPr>
        <p:spPr>
          <a:xfrm rot="16200000">
            <a:off x="4830683" y="-2894981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221796" y="859230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4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9217" y="899981"/>
            <a:ext cx="6346769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국내 최초 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4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각형 온수 난방배관  채택하여 난방효율 극대화</a:t>
            </a:r>
            <a:endParaRPr lang="ko-KR" altLang="en-US" sz="18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75" name="Picture 3" descr="D:\참고\핵심기술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22" y="3190410"/>
            <a:ext cx="2602830" cy="2117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참고\핵심기술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15" y="3159776"/>
            <a:ext cx="2618767" cy="217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참고\핵심기술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5" y="3190410"/>
            <a:ext cx="695325" cy="153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연결선 5"/>
          <p:cNvCxnSpPr/>
          <p:nvPr/>
        </p:nvCxnSpPr>
        <p:spPr>
          <a:xfrm flipV="1">
            <a:off x="2815655" y="3339405"/>
            <a:ext cx="0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3247703" y="3339405"/>
            <a:ext cx="0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2383607" y="3699445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 rot="10800000">
            <a:off x="3247703" y="3686744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84042" y="344094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13</a:t>
            </a:r>
            <a:r>
              <a:rPr lang="ko-KR" altLang="en-US" sz="1200" b="1" dirty="0" smtClean="0"/>
              <a:t>㎜</a:t>
            </a:r>
            <a:endParaRPr lang="ko-KR" altLang="en-US" sz="1200" b="1" dirty="0"/>
          </a:p>
        </p:txBody>
      </p:sp>
      <p:cxnSp>
        <p:nvCxnSpPr>
          <p:cNvPr id="29" name="직선 연결선 28"/>
          <p:cNvCxnSpPr/>
          <p:nvPr/>
        </p:nvCxnSpPr>
        <p:spPr>
          <a:xfrm flipV="1">
            <a:off x="7424167" y="3371178"/>
            <a:ext cx="0" cy="4320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6992119" y="3731218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 flipV="1">
            <a:off x="7640191" y="3614740"/>
            <a:ext cx="0" cy="2011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 rot="10800000">
            <a:off x="7640191" y="3731218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85929" y="3310203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3</a:t>
            </a:r>
            <a:r>
              <a:rPr lang="ko-KR" altLang="en-US" sz="1200" b="1" dirty="0" smtClean="0"/>
              <a:t>㎜</a:t>
            </a:r>
            <a:endParaRPr lang="ko-KR" altLang="en-US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688689" y="1539205"/>
            <a:ext cx="6981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>
                <a:latin typeface="+mn-ea"/>
              </a:rPr>
              <a:t>특히 </a:t>
            </a:r>
            <a:r>
              <a:rPr lang="ko-KR" altLang="en-US" sz="1600" b="1" dirty="0" smtClean="0">
                <a:latin typeface="+mn-ea"/>
              </a:rPr>
              <a:t>윗면이 평면인 </a:t>
            </a:r>
            <a:r>
              <a:rPr lang="en-US" altLang="ko-KR" sz="1600" b="1" dirty="0" smtClean="0">
                <a:latin typeface="+mn-ea"/>
              </a:rPr>
              <a:t>4</a:t>
            </a:r>
            <a:r>
              <a:rPr lang="ko-KR" altLang="en-US" sz="1600" b="1" dirty="0" err="1" smtClean="0">
                <a:latin typeface="+mn-ea"/>
              </a:rPr>
              <a:t>각배관으로</a:t>
            </a:r>
            <a:r>
              <a:rPr lang="ko-KR" altLang="en-US" sz="1600" b="1" dirty="0" smtClean="0">
                <a:latin typeface="+mn-ea"/>
              </a:rPr>
              <a:t> </a:t>
            </a:r>
            <a:r>
              <a:rPr lang="ko-KR" altLang="en-US" sz="1600" b="1" dirty="0">
                <a:latin typeface="+mn-ea"/>
              </a:rPr>
              <a:t>인해 구경은 </a:t>
            </a:r>
            <a:r>
              <a:rPr lang="en-US" altLang="ko-KR" sz="1600" b="1" dirty="0" smtClean="0">
                <a:latin typeface="+mn-ea"/>
              </a:rPr>
              <a:t>1/5~1/2 </a:t>
            </a:r>
            <a:r>
              <a:rPr lang="ko-KR" altLang="en-US" sz="1600" b="1" dirty="0" smtClean="0">
                <a:latin typeface="+mn-ea"/>
              </a:rPr>
              <a:t>정도로 작지만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</a:t>
            </a:r>
            <a:r>
              <a:rPr lang="ko-KR" altLang="en-US" sz="1600" b="1" dirty="0" smtClean="0">
                <a:latin typeface="+mn-ea"/>
              </a:rPr>
              <a:t> </a:t>
            </a:r>
            <a:r>
              <a:rPr lang="ko-KR" altLang="en-US" sz="1600" b="1" dirty="0" err="1">
                <a:latin typeface="+mn-ea"/>
              </a:rPr>
              <a:t>방열판에</a:t>
            </a:r>
            <a:r>
              <a:rPr lang="ko-KR" altLang="en-US" sz="1600" b="1" dirty="0">
                <a:latin typeface="+mn-ea"/>
              </a:rPr>
              <a:t> 닿는 배관 </a:t>
            </a:r>
            <a:r>
              <a:rPr lang="ko-KR" altLang="en-US" sz="1600" b="1" dirty="0" smtClean="0">
                <a:latin typeface="+mn-ea"/>
              </a:rPr>
              <a:t>윗면의 </a:t>
            </a:r>
            <a:r>
              <a:rPr lang="ko-KR" altLang="en-US" sz="1600" b="1" dirty="0">
                <a:latin typeface="+mn-ea"/>
              </a:rPr>
              <a:t>단면적은 </a:t>
            </a:r>
            <a:r>
              <a:rPr lang="en-US" altLang="ko-KR" sz="1600" b="1" dirty="0">
                <a:latin typeface="+mn-ea"/>
              </a:rPr>
              <a:t>4</a:t>
            </a:r>
            <a:r>
              <a:rPr lang="ko-KR" altLang="en-US" sz="1600" b="1" dirty="0">
                <a:latin typeface="+mn-ea"/>
              </a:rPr>
              <a:t>배 이상이 되어 </a:t>
            </a:r>
            <a:r>
              <a:rPr lang="ko-KR" altLang="en-US" sz="1600" b="1" dirty="0" err="1">
                <a:latin typeface="+mn-ea"/>
              </a:rPr>
              <a:t>적은량의</a:t>
            </a:r>
            <a:r>
              <a:rPr lang="ko-KR" altLang="en-US" sz="1600" b="1" dirty="0">
                <a:latin typeface="+mn-ea"/>
              </a:rPr>
              <a:t> </a:t>
            </a:r>
            <a:r>
              <a:rPr lang="ko-KR" altLang="en-US" sz="1600" b="1" dirty="0" smtClean="0">
                <a:latin typeface="+mn-ea"/>
              </a:rPr>
              <a:t>물로도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</a:t>
            </a:r>
            <a:r>
              <a:rPr lang="ko-KR" altLang="en-US" sz="1600" b="1" dirty="0" smtClean="0">
                <a:latin typeface="+mn-ea"/>
              </a:rPr>
              <a:t> </a:t>
            </a:r>
            <a:r>
              <a:rPr lang="ko-KR" altLang="en-US" sz="1600" b="1" dirty="0">
                <a:latin typeface="+mn-ea"/>
              </a:rPr>
              <a:t>난방효율을 더욱 높일 수 </a:t>
            </a:r>
            <a:r>
              <a:rPr lang="ko-KR" altLang="en-US" sz="1600" b="1" dirty="0" smtClean="0">
                <a:latin typeface="+mn-ea"/>
              </a:rPr>
              <a:t>있음</a:t>
            </a:r>
            <a:r>
              <a:rPr lang="en-US" altLang="ko-KR" sz="1600" b="1" dirty="0" smtClean="0">
                <a:latin typeface="+mn-ea"/>
              </a:rPr>
              <a:t>.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4291544" y="5056106"/>
            <a:ext cx="1946971" cy="504056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차이 </a:t>
            </a:r>
            <a:r>
              <a:rPr lang="en-US" altLang="ko-KR" sz="2000" b="1" dirty="0" smtClean="0"/>
              <a:t>4</a:t>
            </a:r>
            <a:r>
              <a:rPr lang="ko-KR" altLang="en-US" sz="2000" b="1" dirty="0" err="1" smtClean="0"/>
              <a:t>배이상</a:t>
            </a:r>
            <a:endParaRPr lang="ko-KR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196541" y="5560162"/>
            <a:ext cx="169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/>
              <a:t>에스로</a:t>
            </a:r>
            <a:r>
              <a:rPr lang="ko-KR" altLang="en-US" sz="1600" dirty="0" smtClean="0"/>
              <a:t> 난방배관</a:t>
            </a:r>
            <a:endParaRPr lang="ko-KR" alt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7253065" y="5499580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mtClean="0"/>
              <a:t>XL-PE</a:t>
            </a:r>
            <a:r>
              <a:rPr lang="ko-KR" altLang="en-US" sz="1600" dirty="0" smtClean="0"/>
              <a:t>관</a:t>
            </a:r>
            <a:endParaRPr lang="ko-KR" altLang="en-US" sz="1600" dirty="0"/>
          </a:p>
        </p:txBody>
      </p:sp>
      <p:pic>
        <p:nvPicPr>
          <p:cNvPr id="41" name="Picture 3" descr="D:\참고\표지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462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양쪽 모서리가 둥근 사각형 14"/>
          <p:cNvSpPr/>
          <p:nvPr/>
        </p:nvSpPr>
        <p:spPr>
          <a:xfrm rot="16200000">
            <a:off x="4830683" y="-2894981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221796" y="859230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5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9217" y="899981"/>
            <a:ext cx="5619005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국내 최초 </a:t>
            </a:r>
            <a:r>
              <a:rPr lang="en-US" altLang="ko-KR" sz="1800" b="1" dirty="0" smtClean="0">
                <a:solidFill>
                  <a:schemeClr val="bg1"/>
                </a:solidFill>
                <a:latin typeface="+mn-ea"/>
              </a:rPr>
              <a:t>EPP 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재질의 건식난방용 바닥 </a:t>
            </a:r>
            <a:r>
              <a:rPr lang="ko-KR" altLang="en-US" sz="1800" b="1" dirty="0" err="1" smtClean="0">
                <a:solidFill>
                  <a:schemeClr val="bg1"/>
                </a:solidFill>
                <a:latin typeface="+mn-ea"/>
              </a:rPr>
              <a:t>난방재</a:t>
            </a:r>
            <a:r>
              <a:rPr lang="ko-KR" altLang="en-US" sz="1800" b="1" dirty="0" smtClean="0">
                <a:solidFill>
                  <a:schemeClr val="bg1"/>
                </a:solidFill>
                <a:latin typeface="+mn-ea"/>
              </a:rPr>
              <a:t> 채택</a:t>
            </a:r>
            <a:endParaRPr lang="ko-KR" altLang="en-US" sz="18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7" y="2691333"/>
            <a:ext cx="8600346" cy="37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88689" y="1539205"/>
            <a:ext cx="7483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 smtClean="0">
                <a:latin typeface="+mn-ea"/>
              </a:rPr>
              <a:t>친환경이면서 내구성이 매우 우수한 재질로써 특히 건식난방의 </a:t>
            </a:r>
            <a:r>
              <a:rPr lang="ko-KR" altLang="en-US" sz="1600" b="1" dirty="0">
                <a:latin typeface="+mn-ea"/>
              </a:rPr>
              <a:t>생명인 </a:t>
            </a:r>
            <a:r>
              <a:rPr lang="ko-KR" altLang="en-US" sz="1600" b="1" dirty="0" smtClean="0">
                <a:latin typeface="+mn-ea"/>
              </a:rPr>
              <a:t> 반복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</a:t>
            </a:r>
            <a:r>
              <a:rPr lang="ko-KR" altLang="en-US" sz="1600" b="1" dirty="0" smtClean="0">
                <a:latin typeface="+mn-ea"/>
              </a:rPr>
              <a:t> 충격에도 복원력이 매우 뛰어난 첨단 소재임</a:t>
            </a:r>
            <a:r>
              <a:rPr lang="en-US" altLang="ko-KR" sz="1600" b="1" dirty="0" smtClean="0">
                <a:latin typeface="+mn-ea"/>
              </a:rPr>
              <a:t>.</a:t>
            </a:r>
            <a:r>
              <a:rPr lang="ko-KR" altLang="en-US" sz="1600" b="1" dirty="0" smtClean="0">
                <a:latin typeface="+mn-ea"/>
              </a:rPr>
              <a:t> </a:t>
            </a:r>
            <a:endParaRPr lang="ko-KR" altLang="en-US" sz="1600" b="1" dirty="0">
              <a:latin typeface="+mn-ea"/>
            </a:endParaRPr>
          </a:p>
        </p:txBody>
      </p:sp>
      <p:pic>
        <p:nvPicPr>
          <p:cNvPr id="33" name="Picture 3" descr="D:\참고\표지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3417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양쪽 모서리가 둥근 사각형 14"/>
          <p:cNvSpPr/>
          <p:nvPr/>
        </p:nvSpPr>
        <p:spPr>
          <a:xfrm rot="16200000">
            <a:off x="4830683" y="-2894981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221796" y="859230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6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9217" y="899981"/>
            <a:ext cx="5357716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설치 후 안정적 시공품질을 유지하여 하자가 적음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4" y="3357611"/>
            <a:ext cx="86409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참고\표지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669217" y="1539205"/>
            <a:ext cx="741499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바닥표면과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난방패널 및 </a:t>
            </a:r>
            <a:r>
              <a:rPr lang="ko-KR" altLang="en-US" sz="1400" b="1" dirty="0" err="1" smtClean="0">
                <a:latin typeface="맑은 고딕" pitchFamily="50" charset="-127"/>
                <a:ea typeface="맑은 고딕" pitchFamily="50" charset="-127"/>
              </a:rPr>
              <a:t>방열판의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면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을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삼위일체로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접착하여 시공품질이 우수함 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난방패널의 </a:t>
            </a:r>
            <a:r>
              <a:rPr lang="ko-KR" altLang="en-US" sz="1200" dirty="0" err="1" smtClean="0">
                <a:latin typeface="맑은 고딕" pitchFamily="50" charset="-127"/>
                <a:ea typeface="맑은 고딕" pitchFamily="50" charset="-127"/>
              </a:rPr>
              <a:t>관통홈</a:t>
            </a:r>
            <a:r>
              <a:rPr lang="ko-KR" altLang="en-US" sz="120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사이로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폼본드를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주입하여 부착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특허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사각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배관으로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방열보호판과의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밀착도가 우수함 </a:t>
            </a:r>
            <a:endParaRPr lang="en-US" altLang="ko-KR" sz="14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b="1" dirty="0" smtClean="0">
                <a:latin typeface="+mn-ea"/>
                <a:ea typeface="+mn-ea"/>
              </a:rPr>
              <a:t>단열 </a:t>
            </a:r>
            <a:r>
              <a:rPr lang="ko-KR" altLang="en-US" sz="1400" b="1" dirty="0">
                <a:latin typeface="+mn-ea"/>
                <a:ea typeface="+mn-ea"/>
              </a:rPr>
              <a:t>바닥재</a:t>
            </a:r>
            <a:r>
              <a:rPr lang="en-US" altLang="ko-KR" sz="1400" b="1" dirty="0">
                <a:latin typeface="+mn-ea"/>
                <a:ea typeface="+mn-ea"/>
              </a:rPr>
              <a:t>(EPP)</a:t>
            </a:r>
            <a:r>
              <a:rPr lang="ko-KR" altLang="en-US" sz="1400" b="1" dirty="0">
                <a:latin typeface="+mn-ea"/>
                <a:ea typeface="+mn-ea"/>
              </a:rPr>
              <a:t>에 높은 열이 가해져도 일정 </a:t>
            </a:r>
            <a:r>
              <a:rPr lang="ko-KR" altLang="en-US" sz="1400" b="1" dirty="0" smtClean="0">
                <a:latin typeface="+mn-ea"/>
                <a:ea typeface="+mn-ea"/>
              </a:rPr>
              <a:t>간격의  </a:t>
            </a:r>
            <a:r>
              <a:rPr lang="ko-KR" altLang="en-US" sz="1400" b="1" dirty="0" err="1">
                <a:latin typeface="+mn-ea"/>
                <a:ea typeface="+mn-ea"/>
              </a:rPr>
              <a:t>ㅡ형</a:t>
            </a:r>
            <a:r>
              <a:rPr lang="ko-KR" altLang="en-US" sz="1400" b="1" dirty="0">
                <a:latin typeface="+mn-ea"/>
                <a:ea typeface="+mn-ea"/>
              </a:rPr>
              <a:t> 홈이 있어</a:t>
            </a:r>
            <a:r>
              <a:rPr lang="en-US" altLang="ko-KR" sz="1400" b="1" dirty="0" smtClean="0">
                <a:latin typeface="+mn-ea"/>
                <a:ea typeface="+mn-ea"/>
              </a:rPr>
              <a:t>,</a:t>
            </a:r>
            <a:r>
              <a:rPr lang="ko-KR" altLang="en-US" sz="1400" b="1" dirty="0">
                <a:latin typeface="+mn-ea"/>
                <a:ea typeface="+mn-ea"/>
              </a:rPr>
              <a:t> </a:t>
            </a:r>
            <a:r>
              <a:rPr lang="ko-KR" altLang="en-US" sz="1400" b="1" dirty="0" err="1" smtClean="0">
                <a:latin typeface="+mn-ea"/>
                <a:ea typeface="+mn-ea"/>
              </a:rPr>
              <a:t>열변형이</a:t>
            </a:r>
            <a:r>
              <a:rPr lang="ko-KR" altLang="en-US" sz="1400" b="1" dirty="0" smtClean="0">
                <a:latin typeface="+mn-ea"/>
                <a:ea typeface="+mn-ea"/>
              </a:rPr>
              <a:t> 없기에</a:t>
            </a:r>
            <a:r>
              <a:rPr lang="en-US" altLang="ko-KR" sz="1400" b="1" dirty="0" smtClean="0">
                <a:latin typeface="+mn-ea"/>
                <a:ea typeface="+mn-ea"/>
              </a:rPr>
              <a:t>     </a:t>
            </a:r>
            <a:r>
              <a:rPr lang="ko-KR" altLang="en-US" sz="1400" b="1" dirty="0" smtClean="0">
                <a:latin typeface="+mn-ea"/>
                <a:ea typeface="+mn-ea"/>
              </a:rPr>
              <a:t>마감자재에 영향을 주지 않아 장기간 경과에도 고품질 유지함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486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양쪽 모서리가 둥근 사각형 14"/>
          <p:cNvSpPr/>
          <p:nvPr/>
        </p:nvSpPr>
        <p:spPr>
          <a:xfrm rot="16200000">
            <a:off x="4830683" y="-2894981"/>
            <a:ext cx="550920" cy="79561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221796" y="859230"/>
            <a:ext cx="419540" cy="4145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88344" tIns="44172" rIns="88344" bIns="44172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" panose="020B0502040504020204" pitchFamily="34" charset="0"/>
                <a:ea typeface="맑은 고딕"/>
                <a:cs typeface="+mn-cs"/>
              </a:rPr>
              <a:t>7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to Sans" panose="020B0502040504020204" pitchFamily="34" charset="0"/>
              <a:ea typeface="맑은 고딕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9217" y="899981"/>
            <a:ext cx="5282375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난방에너지 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50%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이상 절감효과로 업계 최고 수준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95" y="1683221"/>
            <a:ext cx="8064896" cy="239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66" y="4077047"/>
            <a:ext cx="793681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참고\표지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145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9217" y="899981"/>
            <a:ext cx="3503042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600" b="1" dirty="0" smtClean="0"/>
              <a:t>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난방에너지 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50%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이상 절감 효과</a:t>
            </a:r>
            <a:endParaRPr lang="ko-KR" altLang="en-US" sz="24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94" y="1683221"/>
            <a:ext cx="8362611" cy="445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참고\표지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8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2861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387077"/>
            <a:ext cx="238398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2-2.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생산제품 요약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75814055"/>
              </p:ext>
            </p:extLst>
          </p:nvPr>
        </p:nvGraphicFramePr>
        <p:xfrm>
          <a:off x="866438" y="1374443"/>
          <a:ext cx="8789977" cy="4947618"/>
        </p:xfrm>
        <a:graphic>
          <a:graphicData uri="http://schemas.openxmlformats.org/drawingml/2006/table">
            <a:tbl>
              <a:tblPr/>
              <a:tblGrid>
                <a:gridCol w="946872"/>
                <a:gridCol w="2442505"/>
                <a:gridCol w="2664296"/>
                <a:gridCol w="2736304"/>
              </a:tblGrid>
              <a:tr h="4283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구 분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난방용 패널 및 배관어셈블리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</a:tr>
              <a:tr h="432048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습식용 미장 타입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접이형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타입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lang="ko-KR" altLang="en-US" sz="12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블럭형</a:t>
                      </a:r>
                      <a:r>
                        <a:rPr lang="ko-KR" alt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 타입</a:t>
                      </a:r>
                      <a:endParaRPr kumimoji="1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5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모델 </a:t>
                      </a:r>
                      <a:r>
                        <a: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NO</a:t>
                      </a: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SRO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누드</a:t>
                      </a: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-N 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시리즈</a:t>
                      </a: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SRO 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구돌</a:t>
                      </a: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 P, C 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시리즈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SRO </a:t>
                      </a:r>
                      <a:r>
                        <a:rPr kumimoji="1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구돌</a:t>
                      </a:r>
                      <a:r>
                        <a:rPr kumimoji="1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kumimoji="1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B </a:t>
                      </a:r>
                      <a:r>
                        <a:rPr kumimoji="1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시리즈 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86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형 상</a:t>
                      </a: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1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용 도</a:t>
                      </a: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4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크</a:t>
                      </a:r>
                      <a:r>
                        <a:rPr kumimoji="1" lang="ko-KR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기</a:t>
                      </a:r>
                      <a:endParaRPr kumimoji="1" lang="en-US" altLang="ko-K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504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시공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모습</a:t>
                      </a:r>
                      <a:endParaRPr kumimoji="1" lang="ko-KR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2111082" y="3678168"/>
            <a:ext cx="1821397" cy="669349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ts val="1500"/>
              </a:lnSpc>
            </a:pPr>
            <a:r>
              <a:rPr lang="ko-KR" altLang="en-US" sz="1200" dirty="0"/>
              <a:t>신축 및 </a:t>
            </a:r>
            <a:r>
              <a:rPr lang="ko-KR" altLang="en-US" sz="1200" dirty="0" err="1" smtClean="0"/>
              <a:t>찜질방</a:t>
            </a:r>
            <a:r>
              <a:rPr lang="ko-KR" altLang="en-US" sz="1200" dirty="0" smtClean="0"/>
              <a:t> </a:t>
            </a:r>
            <a:r>
              <a:rPr lang="ko-KR" altLang="en-US" sz="1200" dirty="0"/>
              <a:t>시공을 위한 초간편 습식</a:t>
            </a:r>
            <a:r>
              <a:rPr lang="en-US" altLang="ko-KR" sz="1200" dirty="0"/>
              <a:t>(</a:t>
            </a:r>
            <a:r>
              <a:rPr lang="ko-KR" altLang="en-US" sz="1200" dirty="0"/>
              <a:t>미장용</a:t>
            </a:r>
            <a:r>
              <a:rPr lang="en-US" altLang="ko-KR" sz="1200" dirty="0" smtClean="0"/>
              <a:t>)</a:t>
            </a:r>
            <a:r>
              <a:rPr lang="ko-KR" altLang="en-US" sz="1200" dirty="0" smtClean="0"/>
              <a:t>누드 </a:t>
            </a:r>
            <a:r>
              <a:rPr lang="ko-KR" altLang="en-US" sz="1200" dirty="0" err="1"/>
              <a:t>카펫형</a:t>
            </a:r>
            <a:r>
              <a:rPr lang="ko-KR" altLang="en-US" sz="1200" dirty="0"/>
              <a:t> 제품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30879" y="3663614"/>
            <a:ext cx="2046526" cy="669349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ts val="1500"/>
              </a:lnSpc>
            </a:pPr>
            <a:r>
              <a:rPr lang="ko-KR" altLang="en-US" sz="1200" dirty="0"/>
              <a:t>신축 및 </a:t>
            </a:r>
            <a:r>
              <a:rPr lang="ko-KR" altLang="en-US" sz="1200" dirty="0" err="1" smtClean="0"/>
              <a:t>리모델링</a:t>
            </a:r>
            <a:r>
              <a:rPr lang="en-US" altLang="ko-KR" sz="1200" dirty="0" smtClean="0"/>
              <a:t>,</a:t>
            </a:r>
            <a:r>
              <a:rPr lang="ko-KR" altLang="en-US" sz="1200" dirty="0" err="1" smtClean="0"/>
              <a:t>찜질방</a:t>
            </a:r>
            <a:r>
              <a:rPr lang="ko-KR" altLang="en-US" sz="1200" dirty="0" smtClean="0"/>
              <a:t>  </a:t>
            </a:r>
            <a:r>
              <a:rPr lang="ko-KR" altLang="en-US" sz="1200" dirty="0"/>
              <a:t>시공을 위한 초간편 건식 </a:t>
            </a:r>
            <a:r>
              <a:rPr lang="ko-KR" altLang="en-US" sz="1200" dirty="0" err="1" smtClean="0"/>
              <a:t>접이형</a:t>
            </a:r>
            <a:r>
              <a:rPr lang="ko-KR" altLang="en-US" sz="1200" dirty="0" smtClean="0"/>
              <a:t> 온수패널 </a:t>
            </a:r>
            <a:r>
              <a:rPr lang="ko-KR" altLang="en-US" sz="1200" dirty="0"/>
              <a:t>제품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5041" y="4480953"/>
            <a:ext cx="1473480" cy="545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990X1800X15</a:t>
            </a:r>
            <a:r>
              <a:rPr kumimoji="1" lang="ko-KR" alt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㎜</a:t>
            </a:r>
            <a:endParaRPr kumimoji="1" lang="en-US" altLang="ko-K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algn="ctr" fontAlgn="base">
              <a:lnSpc>
                <a:spcPts val="16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990X2300X15</a:t>
            </a:r>
            <a:r>
              <a:rPr kumimoji="1" lang="ko-KR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㎜</a:t>
            </a:r>
            <a:endParaRPr kumimoji="1" lang="en-US" altLang="ko-K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05198" y="4481561"/>
            <a:ext cx="187220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990X990X15</a:t>
            </a:r>
            <a:r>
              <a:rPr kumimoji="1" lang="ko-KR" alt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㎜ </a:t>
            </a:r>
            <a:r>
              <a:rPr kumimoji="1" lang="ko-KR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kumimoji="1" lang="en-US" altLang="ko-KR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330X990X15</a:t>
            </a:r>
            <a:r>
              <a:rPr kumimoji="1" lang="ko-KR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㎜</a:t>
            </a:r>
            <a:endParaRPr lang="ko-KR" alt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654585" y="4425393"/>
            <a:ext cx="1499128" cy="678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lnSpc>
                <a:spcPts val="13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909X1212X20</a:t>
            </a:r>
            <a:r>
              <a:rPr kumimoji="1" lang="ko-KR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㎜</a:t>
            </a:r>
            <a:endParaRPr kumimoji="1" lang="en-US" altLang="ko-KR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fontAlgn="base">
              <a:lnSpc>
                <a:spcPts val="13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1212X303X20</a:t>
            </a:r>
            <a:r>
              <a:rPr kumimoji="1" lang="ko-KR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㎜</a:t>
            </a:r>
            <a:endParaRPr kumimoji="1" lang="en-US" altLang="ko-KR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 fontAlgn="base">
              <a:lnSpc>
                <a:spcPts val="13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altLang="ko-K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303X303X20</a:t>
            </a:r>
            <a:r>
              <a:rPr kumimoji="1" lang="ko-KR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㎜  </a:t>
            </a:r>
            <a:endParaRPr kumimoji="1" lang="en-US" altLang="ko-KR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0" name="Picture 4" descr="D:\C 빽업\바탕화면\공유파일\시공사진\부산온천장\600\정리\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68" y="5139605"/>
            <a:ext cx="2008623" cy="1104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D:\C 빽업\바탕화면\공유파일\자재부품\자재사진\습식예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88" y="2626690"/>
            <a:ext cx="1964435" cy="890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217362" y="3678168"/>
            <a:ext cx="2046526" cy="669349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ts val="1500"/>
              </a:lnSpc>
            </a:pPr>
            <a:r>
              <a:rPr lang="ko-KR" altLang="en-US" sz="1200" dirty="0"/>
              <a:t>신축 및 </a:t>
            </a:r>
            <a:r>
              <a:rPr lang="ko-KR" altLang="en-US" sz="1200" dirty="0" err="1"/>
              <a:t>리모델링</a:t>
            </a:r>
            <a:r>
              <a:rPr lang="ko-KR" altLang="en-US" sz="1200" dirty="0"/>
              <a:t> 시공을 위한 초간편 건식 </a:t>
            </a:r>
            <a:r>
              <a:rPr lang="ko-KR" altLang="en-US" sz="1200" dirty="0" err="1" smtClean="0"/>
              <a:t>블</a:t>
            </a:r>
            <a:r>
              <a:rPr lang="ko-KR" altLang="en-US" sz="1200" dirty="0" err="1"/>
              <a:t>럭</a:t>
            </a:r>
            <a:r>
              <a:rPr lang="ko-KR" altLang="en-US" sz="1200" dirty="0" err="1" smtClean="0"/>
              <a:t>형</a:t>
            </a:r>
            <a:r>
              <a:rPr lang="ko-KR" altLang="en-US" sz="1200" dirty="0" smtClean="0"/>
              <a:t> 온수패널 </a:t>
            </a:r>
            <a:r>
              <a:rPr lang="ko-KR" altLang="en-US" sz="1200" dirty="0"/>
              <a:t>제품 </a:t>
            </a:r>
          </a:p>
        </p:txBody>
      </p:sp>
      <p:pic>
        <p:nvPicPr>
          <p:cNvPr id="60" name="Picture 2" descr="D:\자재관리\접이형\절단형1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06" y="2955269"/>
            <a:ext cx="890134" cy="593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D:\자재관리\접이형\접이형3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19" y="2748118"/>
            <a:ext cx="1095059" cy="730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자재관리\접이형\접이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81" y="2708548"/>
            <a:ext cx="939931" cy="921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참고\접이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38" y="5139605"/>
            <a:ext cx="2186135" cy="1104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참고\20190822_135429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34" y="5139605"/>
            <a:ext cx="2268896" cy="1104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자재관리\블럭형\블럭b9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79" y="2626690"/>
            <a:ext cx="788614" cy="10514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자재관리\블럭형\MM1_686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36" y="2503740"/>
            <a:ext cx="1088429" cy="725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참고\터미널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41" y="3123381"/>
            <a:ext cx="673815" cy="452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9" descr="D:\참고\유턴용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463" y="3147655"/>
            <a:ext cx="313250" cy="31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67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73922704"/>
              </p:ext>
            </p:extLst>
          </p:nvPr>
        </p:nvGraphicFramePr>
        <p:xfrm>
          <a:off x="939178" y="1805083"/>
          <a:ext cx="8749563" cy="4210236"/>
        </p:xfrm>
        <a:graphic>
          <a:graphicData uri="http://schemas.openxmlformats.org/drawingml/2006/table">
            <a:tbl>
              <a:tblPr/>
              <a:tblGrid>
                <a:gridCol w="490628"/>
                <a:gridCol w="2126061"/>
                <a:gridCol w="2044962"/>
                <a:gridCol w="2079815"/>
                <a:gridCol w="2008097"/>
              </a:tblGrid>
              <a:tr h="38578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단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형</a:t>
                      </a:r>
                      <a:endParaRPr kumimoji="1" lang="ko-KR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J</a:t>
                      </a: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사</a:t>
                      </a: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</a:t>
                      </a: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사</a:t>
                      </a: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</a:t>
                      </a: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사</a:t>
                      </a: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1610298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25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배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관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결</a:t>
                      </a:r>
                      <a:endParaRPr kumimoji="1" lang="en-US" altLang="ko-KR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형</a:t>
                      </a:r>
                      <a:endParaRPr kumimoji="1" lang="ko-KR" altLang="ko-KR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HY견고딕" pitchFamily="18" charset="-127"/>
                          <a:cs typeface="+mn-cs"/>
                        </a:rPr>
                        <a:t>A</a:t>
                      </a:r>
                      <a:r>
                        <a:rPr kumimoji="1" lang="ko-KR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endParaRPr kumimoji="1" lang="ko-KR" altLang="ko-KR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B</a:t>
                      </a:r>
                      <a:r>
                        <a:rPr kumimoji="1" lang="ko-KR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endParaRPr kumimoji="1" lang="ko-KR" altLang="ko-KR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O</a:t>
                      </a:r>
                      <a:r>
                        <a:rPr kumimoji="1" lang="ko-KR" altLang="en-US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</a:t>
                      </a:r>
                      <a:endParaRPr kumimoji="1" lang="ko-KR" altLang="ko-KR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1158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0001" marR="90001" marT="41920" marB="4192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1429806" y="2060324"/>
            <a:ext cx="2160035" cy="958918"/>
          </a:xfrm>
          <a:prstGeom prst="rect">
            <a:avLst/>
          </a:prstGeom>
          <a:noFill/>
        </p:spPr>
        <p:txBody>
          <a:bodyPr wrap="square" lIns="96204" tIns="48102" rIns="96204" bIns="48102" rtlCol="0">
            <a:spAutoFit/>
          </a:bodyPr>
          <a:lstStyle/>
          <a:p>
            <a:r>
              <a:rPr lang="ko-KR" altLang="en-US" sz="1400" b="1" dirty="0"/>
              <a:t>★현장에서 바닥재를</a:t>
            </a:r>
            <a:endParaRPr lang="en-US" altLang="ko-KR" sz="1400" b="1" dirty="0"/>
          </a:p>
          <a:p>
            <a:r>
              <a:rPr lang="en-US" altLang="ko-KR" sz="1400" b="1" dirty="0"/>
              <a:t>   </a:t>
            </a:r>
            <a:r>
              <a:rPr lang="ko-KR" altLang="en-US" sz="1400" b="1" dirty="0"/>
              <a:t>끼워 맞추듯 설치</a:t>
            </a:r>
            <a:endParaRPr lang="en-US" altLang="ko-KR" sz="1400" b="1" dirty="0"/>
          </a:p>
          <a:p>
            <a:r>
              <a:rPr lang="en-US" altLang="ko-KR" sz="1400" b="1" dirty="0"/>
              <a:t>   </a:t>
            </a:r>
            <a:r>
              <a:rPr lang="ko-KR" altLang="en-US" sz="1400" b="1" dirty="0"/>
              <a:t>하고 난방배관을</a:t>
            </a:r>
            <a:endParaRPr lang="en-US" altLang="ko-KR" sz="1400" b="1" dirty="0"/>
          </a:p>
          <a:p>
            <a:r>
              <a:rPr lang="ko-KR" altLang="en-US" sz="1400" b="1" dirty="0"/>
              <a:t>   </a:t>
            </a:r>
            <a:r>
              <a:rPr lang="ko-KR" altLang="en-US" sz="1400" b="1" dirty="0" err="1"/>
              <a:t>연결없이</a:t>
            </a:r>
            <a:r>
              <a:rPr lang="ko-KR" altLang="en-US" sz="1400" b="1" dirty="0"/>
              <a:t> </a:t>
            </a:r>
            <a:r>
              <a:rPr lang="ko-KR" altLang="en-US" sz="1400" b="1" dirty="0" smtClean="0"/>
              <a:t>설치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직열형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489213" y="3004528"/>
            <a:ext cx="1774848" cy="789641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pPr>
              <a:lnSpc>
                <a:spcPts val="1789"/>
              </a:lnSpc>
            </a:pPr>
            <a:r>
              <a:rPr lang="en-US" altLang="ko-KR" sz="1300" dirty="0"/>
              <a:t>- </a:t>
            </a:r>
            <a:r>
              <a:rPr lang="ko-KR" altLang="en-US" sz="1300" dirty="0"/>
              <a:t>현장 대응력 뛰어남</a:t>
            </a:r>
            <a:endParaRPr lang="en-US" altLang="ko-KR" sz="1300" dirty="0"/>
          </a:p>
          <a:p>
            <a:pPr>
              <a:lnSpc>
                <a:spcPts val="1789"/>
              </a:lnSpc>
            </a:pPr>
            <a:r>
              <a:rPr lang="en-US" altLang="ko-KR" sz="1300" dirty="0"/>
              <a:t>- </a:t>
            </a:r>
            <a:r>
              <a:rPr lang="ko-KR" altLang="en-US" sz="1300" dirty="0"/>
              <a:t>시공이 매우 편리</a:t>
            </a:r>
            <a:endParaRPr lang="en-US" altLang="ko-KR" sz="1300" dirty="0"/>
          </a:p>
          <a:p>
            <a:pPr>
              <a:lnSpc>
                <a:spcPts val="1789"/>
              </a:lnSpc>
            </a:pPr>
            <a:r>
              <a:rPr lang="en-US" altLang="ko-KR" sz="1300" dirty="0"/>
              <a:t>- </a:t>
            </a:r>
            <a:r>
              <a:rPr lang="ko-KR" altLang="en-US" sz="1300" dirty="0"/>
              <a:t>가장 선호도 높음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29808" y="4014161"/>
            <a:ext cx="1880646" cy="958918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400" b="1" dirty="0"/>
              <a:t>★현장에서 설치된</a:t>
            </a:r>
            <a:endParaRPr lang="en-US" altLang="ko-KR" sz="1400" b="1" dirty="0"/>
          </a:p>
          <a:p>
            <a:r>
              <a:rPr lang="en-US" altLang="ko-KR" sz="1400" b="1" dirty="0"/>
              <a:t>   </a:t>
            </a:r>
            <a:r>
              <a:rPr lang="ko-KR" altLang="en-US" sz="1400" b="1" dirty="0"/>
              <a:t>패널끼리 난방배관</a:t>
            </a:r>
            <a:endParaRPr lang="en-US" altLang="ko-KR" sz="1400" b="1" dirty="0"/>
          </a:p>
          <a:p>
            <a:r>
              <a:rPr lang="en-US" altLang="ko-KR" sz="1400" b="1" dirty="0"/>
              <a:t>   </a:t>
            </a:r>
            <a:r>
              <a:rPr lang="ko-KR" altLang="en-US" sz="1400" b="1" dirty="0"/>
              <a:t>을 서로 연결하여</a:t>
            </a:r>
            <a:endParaRPr lang="en-US" altLang="ko-KR" sz="1400" b="1" dirty="0"/>
          </a:p>
          <a:p>
            <a:r>
              <a:rPr lang="en-US" altLang="ko-KR" sz="1400" b="1" dirty="0"/>
              <a:t>   </a:t>
            </a:r>
            <a:r>
              <a:rPr lang="ko-KR" altLang="en-US" sz="1400" b="1" dirty="0" smtClean="0"/>
              <a:t>설치</a:t>
            </a:r>
            <a:r>
              <a:rPr lang="en-US" altLang="ko-KR" sz="1400" b="1" dirty="0" smtClean="0"/>
              <a:t>(</a:t>
            </a:r>
            <a:r>
              <a:rPr lang="ko-KR" altLang="en-US" sz="1400" b="1" dirty="0" err="1" smtClean="0"/>
              <a:t>병렬형</a:t>
            </a:r>
            <a:r>
              <a:rPr lang="en-US" altLang="ko-KR" sz="1400" b="1" dirty="0" smtClean="0"/>
              <a:t>)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1511580" y="5000100"/>
            <a:ext cx="2119028" cy="789550"/>
          </a:xfrm>
          <a:prstGeom prst="rect">
            <a:avLst/>
          </a:prstGeom>
          <a:noFill/>
        </p:spPr>
        <p:txBody>
          <a:bodyPr wrap="square" lIns="96204" tIns="48102" rIns="96204" bIns="48102" rtlCol="0">
            <a:spAutoFit/>
          </a:bodyPr>
          <a:lstStyle/>
          <a:p>
            <a:pPr>
              <a:lnSpc>
                <a:spcPts val="1789"/>
              </a:lnSpc>
            </a:pPr>
            <a:r>
              <a:rPr lang="en-US" altLang="ko-KR" sz="1300" dirty="0"/>
              <a:t>- </a:t>
            </a:r>
            <a:r>
              <a:rPr lang="ko-KR" altLang="en-US" sz="1300" dirty="0"/>
              <a:t>넓은 평수의 구성에는</a:t>
            </a:r>
            <a:endParaRPr lang="en-US" altLang="ko-KR" sz="1300" dirty="0"/>
          </a:p>
          <a:p>
            <a:pPr>
              <a:lnSpc>
                <a:spcPts val="1789"/>
              </a:lnSpc>
            </a:pPr>
            <a:r>
              <a:rPr lang="en-US" altLang="ko-KR" sz="1300" dirty="0"/>
              <a:t>  </a:t>
            </a:r>
            <a:r>
              <a:rPr lang="ko-KR" altLang="en-US" sz="1300" dirty="0"/>
              <a:t>애로가 많음</a:t>
            </a:r>
            <a:endParaRPr lang="en-US" altLang="ko-KR" sz="1300" dirty="0"/>
          </a:p>
          <a:p>
            <a:pPr>
              <a:lnSpc>
                <a:spcPts val="1789"/>
              </a:lnSpc>
            </a:pPr>
            <a:r>
              <a:rPr lang="en-US" altLang="ko-KR" sz="1300" dirty="0"/>
              <a:t>- </a:t>
            </a:r>
            <a:r>
              <a:rPr lang="ko-KR" altLang="en-US" sz="1300" dirty="0"/>
              <a:t>시공이 다소 불편함</a:t>
            </a:r>
          </a:p>
        </p:txBody>
      </p:sp>
      <p:pic>
        <p:nvPicPr>
          <p:cNvPr id="58" name="Picture 2" descr="D:\C 빽업\바탕화면\사업계획\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42" y="4386985"/>
            <a:ext cx="1900492" cy="1649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D:\C 빽업\바탕화면\사업계획\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02" y="4252100"/>
            <a:ext cx="1930899" cy="1894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D:\C 빽업\바탕화면\사업계획\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905" y="4334108"/>
            <a:ext cx="1946153" cy="1812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D:\C 빽업\바탕화면\사업계획\j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07" y="2232735"/>
            <a:ext cx="1880746" cy="1543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D:\C 빽업\바탕화면\사업계획\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02" y="2232735"/>
            <a:ext cx="1790808" cy="1668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 descr="D:\C 빽업\바탕화면\사업계획\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129" y="2444758"/>
            <a:ext cx="1563209" cy="1456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022" y="387077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2-3.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경쟁사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29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022" y="387077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2-3.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경쟁사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1015455" y="1511240"/>
            <a:ext cx="8732319" cy="4815358"/>
            <a:chOff x="1015455" y="1511240"/>
            <a:chExt cx="8732319" cy="4815358"/>
          </a:xfrm>
        </p:grpSpPr>
        <p:graphicFrame>
          <p:nvGraphicFramePr>
            <p:cNvPr id="17" name="Group 346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824145776"/>
                </p:ext>
              </p:extLst>
            </p:nvPr>
          </p:nvGraphicFramePr>
          <p:xfrm>
            <a:off x="1015455" y="1511240"/>
            <a:ext cx="8732319" cy="4815358"/>
          </p:xfrm>
          <a:graphic>
            <a:graphicData uri="http://schemas.openxmlformats.org/drawingml/2006/table">
              <a:tbl>
                <a:tblPr/>
                <a:tblGrid>
                  <a:gridCol w="1381861"/>
                  <a:gridCol w="3675229"/>
                  <a:gridCol w="3675229"/>
                </a:tblGrid>
                <a:tr h="591804"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</a:pPr>
                        <a:r>
                          <a:rPr kumimoji="1" lang="ko-KR" altLang="en-US" sz="15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+mn-ea"/>
                          </a:rPr>
                          <a:t>구 분</a:t>
                        </a:r>
                      </a:p>
                    </a:txBody>
                    <a:tcPr marL="96358" marR="96358" marT="48179" marB="48179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7879B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4DBE2"/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</a:pPr>
                        <a:r>
                          <a:rPr lang="ko-KR" altLang="en-US" sz="1500" b="1" dirty="0" err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ea"/>
                            <a:ea typeface="+mn-ea"/>
                          </a:rPr>
                          <a:t>에스로</a:t>
                        </a:r>
                        <a:r>
                          <a:rPr lang="ko-KR" altLang="en-US" sz="15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+mn-ea"/>
                            <a:ea typeface="+mn-ea"/>
                          </a:rPr>
                          <a:t> 기술</a:t>
                        </a:r>
                        <a:endPara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endParaRPr>
                      </a:p>
                    </a:txBody>
                    <a:tcPr marL="96358" marR="96358" marT="48179" marB="48179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7879B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4DBE2"/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</a:pPr>
                        <a:r>
                          <a:rPr kumimoji="1" lang="ko-KR" altLang="en-US" sz="15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+mn-ea"/>
                          </a:rPr>
                          <a:t>기존 기술</a:t>
                        </a:r>
                      </a:p>
                    </a:txBody>
                    <a:tcPr marL="96358" marR="96358" marT="48179" marB="48179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7879B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4DBE2"/>
                      </a:solidFill>
                    </a:tcPr>
                  </a:tc>
                </a:tr>
                <a:tr h="2288516"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제품특성</a:t>
                        </a:r>
                        <a:endParaRPr kumimoji="1" lang="ko-KR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96358" marR="96358" marT="48179" marB="48179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96358" marR="96358" marT="48179" marB="48179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96358" marR="96358" marT="48179" marB="48179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1935038"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기술수준</a:t>
                        </a:r>
                        <a:endParaRPr kumimoji="1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96358" marR="96358" marT="48179" marB="48179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758EB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96358" marR="96358" marT="48179" marB="48179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758EB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96358" marR="96358" marT="48179" marB="48179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758EB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</a:tbl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466380" y="2235566"/>
              <a:ext cx="3528393" cy="861710"/>
            </a:xfrm>
            <a:prstGeom prst="rect">
              <a:avLst/>
            </a:prstGeom>
            <a:noFill/>
          </p:spPr>
          <p:txBody>
            <a:bodyPr wrap="square" lIns="91376" tIns="45688" rIns="91376" bIns="45688" rtlCol="0">
              <a:spAutoFit/>
            </a:bodyPr>
            <a:lstStyle/>
            <a:p>
              <a:pPr defTabSz="913753">
                <a:lnSpc>
                  <a:spcPts val="15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인체의 혈액 순환 구조와 같이 적은 양의 온수를 주관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정맥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  </a:t>
              </a:r>
              <a:r>
                <a:rPr lang="ko-KR" altLang="en-US" sz="13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분지관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모세혈관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으로 빠르게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골고루 병렬 순환시켜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효율은 높이고 물을 데우는 에너지는 줄이는 원리이다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.</a:t>
              </a:r>
              <a:endParaRPr lang="ko-KR" altLang="en-US" sz="1300" dirty="0">
                <a:solidFill>
                  <a:prstClr val="black"/>
                </a:solidFill>
                <a:latin typeface="Perpetu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66380" y="3114545"/>
              <a:ext cx="3600536" cy="1246430"/>
            </a:xfrm>
            <a:prstGeom prst="rect">
              <a:avLst/>
            </a:prstGeom>
            <a:noFill/>
          </p:spPr>
          <p:txBody>
            <a:bodyPr wrap="none" lIns="91376" tIns="45688" rIns="91376" bIns="45688" rtlCol="0">
              <a:spAutoFit/>
            </a:bodyPr>
            <a:lstStyle/>
            <a:p>
              <a:pPr defTabSz="913753">
                <a:lnSpc>
                  <a:spcPts val="15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난방배관의 원자재 특성을 최대한 살려 건식</a:t>
              </a:r>
              <a:endPara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>
                <a:lnSpc>
                  <a:spcPts val="15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패널 제품의 박막화를 실현 하고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패널 간 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연</a:t>
              </a:r>
              <a:endParaRPr lang="en-US" altLang="ko-KR" sz="13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>
                <a:lnSpc>
                  <a:spcPts val="1500"/>
                </a:lnSpc>
              </a:pP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결을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용이하게 하고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병풍 </a:t>
              </a:r>
              <a:r>
                <a:rPr lang="ko-KR" altLang="en-US" sz="13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접이식으로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300" dirty="0" err="1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패널제</a:t>
              </a:r>
              <a:endParaRPr lang="en-US" altLang="ko-KR" sz="13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>
                <a:lnSpc>
                  <a:spcPts val="1500"/>
                </a:lnSpc>
              </a:pP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작이 </a:t>
              </a:r>
              <a:r>
                <a:rPr lang="ko-KR" altLang="en-US" sz="13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가능하므로써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시공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운반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마감 등에 매우</a:t>
              </a:r>
              <a:endPara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>
                <a:lnSpc>
                  <a:spcPts val="15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편리하고 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완성도가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매우 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높은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고급형 차세대</a:t>
              </a:r>
              <a:endPara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>
                <a:lnSpc>
                  <a:spcPts val="15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제품이다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38788" y="2199980"/>
              <a:ext cx="3456381" cy="2054344"/>
            </a:xfrm>
            <a:prstGeom prst="rect">
              <a:avLst/>
            </a:prstGeom>
            <a:noFill/>
          </p:spPr>
          <p:txBody>
            <a:bodyPr wrap="square" lIns="91376" tIns="45688" rIns="91376" bIns="45688" rtlCol="0">
              <a:spAutoFit/>
            </a:bodyPr>
            <a:lstStyle/>
            <a:p>
              <a:pPr defTabSz="913753" fontAlgn="base" latinLnBrk="0">
                <a:lnSpc>
                  <a:spcPts val="17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EPS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또는 </a:t>
              </a:r>
              <a:r>
                <a:rPr lang="ko-KR" altLang="en-US" sz="13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수지폼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등의 바닥재에 홈을 파서</a:t>
              </a:r>
            </a:p>
            <a:p>
              <a:pPr defTabSz="913753" fontAlgn="base" latinLnBrk="0">
                <a:lnSpc>
                  <a:spcPts val="17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현장에서 </a:t>
              </a:r>
              <a:r>
                <a:rPr lang="ko-KR" altLang="en-US" sz="13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블럭으로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설치한 후 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PE(XL), </a:t>
              </a:r>
              <a:r>
                <a:rPr lang="en-US" altLang="ko-KR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PVC</a:t>
              </a:r>
            </a:p>
            <a:p>
              <a:pPr defTabSz="913753" fontAlgn="base" latinLnBrk="0">
                <a:lnSpc>
                  <a:spcPts val="1700"/>
                </a:lnSpc>
              </a:pPr>
              <a:r>
                <a:rPr lang="ko-KR" altLang="en-US" sz="1300" dirty="0" err="1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원형관을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홈 속에 매설하고 그 위에 열전도 </a:t>
              </a:r>
              <a:r>
                <a:rPr lang="ko-KR" altLang="en-US" sz="13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보호판을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덮는 방식이거나</a:t>
              </a:r>
              <a:r>
                <a:rPr lang="en-US" altLang="ko-KR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endPara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 fontAlgn="base" latinLnBrk="0">
                <a:lnSpc>
                  <a:spcPts val="17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패널화 하여 패널끼리 연결 가능한 직렬</a:t>
              </a:r>
              <a:endPara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 fontAlgn="base" latinLnBrk="0">
                <a:lnSpc>
                  <a:spcPts val="1700"/>
                </a:lnSpc>
              </a:pP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배관 구조식 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제품으로 배관의 굵기 때문에 패널의 두께가 두껍다</a:t>
              </a:r>
              <a:endParaRPr lang="en-US" altLang="ko-KR" sz="13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913753" fontAlgn="base" latinLnBrk="0">
                <a:lnSpc>
                  <a:spcPts val="1700"/>
                </a:lnSpc>
              </a:pP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곡선방향 배관 </a:t>
              </a:r>
              <a:r>
                <a:rPr lang="ko-KR" altLang="en-US" sz="1300" dirty="0" err="1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처리때문에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3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바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닥재 성형의 요철 홈이 많아 마감품질에 애로가 많음</a:t>
              </a:r>
              <a:r>
                <a:rPr lang="en-US" altLang="ko-KR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endPara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74875" y="4607586"/>
              <a:ext cx="3374256" cy="1492652"/>
            </a:xfrm>
            <a:prstGeom prst="rect">
              <a:avLst/>
            </a:prstGeom>
            <a:noFill/>
          </p:spPr>
          <p:txBody>
            <a:bodyPr wrap="none" lIns="91376" tIns="45688" rIns="91376" bIns="45688" rtlCol="0">
              <a:spAutoFit/>
            </a:bodyPr>
            <a:lstStyle/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난방면적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: </a:t>
              </a:r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분배기 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1</a:t>
              </a:r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구당 최대 표준 패널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(1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㎡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)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 </a:t>
              </a:r>
            </a:p>
            <a:p>
              <a:pPr defTabSz="913753" fontAlgn="base"/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                    </a:t>
              </a:r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기준으로 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30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장 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(30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㎡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)</a:t>
              </a:r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의 패널을 </a:t>
              </a:r>
              <a:endParaRPr lang="en-US" altLang="ko-KR" sz="1300" dirty="0">
                <a:solidFill>
                  <a:prstClr val="black"/>
                </a:solidFill>
                <a:latin typeface="Perpetua"/>
              </a:endParaRPr>
            </a:p>
            <a:p>
              <a:pPr defTabSz="913753" fontAlgn="base"/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                    </a:t>
              </a:r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연결하여 난방가능</a:t>
              </a:r>
              <a:endParaRPr lang="en-US" altLang="ko-KR" sz="1300" dirty="0">
                <a:solidFill>
                  <a:prstClr val="black"/>
                </a:solidFill>
                <a:latin typeface="Perpetua"/>
              </a:endParaRP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 </a:t>
              </a: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소비열량 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: 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275</a:t>
              </a:r>
              <a:r>
                <a:rPr lang="ko-KR" altLang="en-US" sz="1300" dirty="0">
                  <a:solidFill>
                    <a:prstClr val="black"/>
                  </a:solidFill>
                  <a:latin typeface="+mj-lt"/>
                </a:rPr>
                <a:t>㎉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(3.3</a:t>
              </a:r>
              <a:r>
                <a:rPr lang="ko-KR" altLang="en-US" sz="1300" dirty="0">
                  <a:solidFill>
                    <a:prstClr val="black"/>
                  </a:solidFill>
                  <a:latin typeface="+mj-lt"/>
                </a:rPr>
                <a:t>㎡당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)</a:t>
              </a:r>
            </a:p>
            <a:p>
              <a:pPr defTabSz="913753" fontAlgn="base"/>
              <a:endParaRPr lang="ko-KR" altLang="en-US" sz="1300" dirty="0">
                <a:solidFill>
                  <a:prstClr val="black"/>
                </a:solidFill>
                <a:latin typeface="Perpetua"/>
              </a:endParaRP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패널두께 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: 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15</a:t>
              </a:r>
              <a:r>
                <a:rPr lang="ko-KR" altLang="en-US" sz="1300" dirty="0">
                  <a:solidFill>
                    <a:prstClr val="black"/>
                  </a:solidFill>
                  <a:latin typeface="+mj-lt"/>
                </a:rPr>
                <a:t>㎜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82804" y="4607588"/>
              <a:ext cx="3240360" cy="1292597"/>
            </a:xfrm>
            <a:prstGeom prst="rect">
              <a:avLst/>
            </a:prstGeom>
            <a:noFill/>
          </p:spPr>
          <p:txBody>
            <a:bodyPr wrap="square" lIns="91376" tIns="45688" rIns="91376" bIns="45688" rtlCol="0">
              <a:spAutoFit/>
            </a:bodyPr>
            <a:lstStyle/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난방면적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: 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분배기 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1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구당 최대 </a:t>
              </a:r>
              <a:r>
                <a:rPr lang="en-US" altLang="ko-KR" sz="1300" dirty="0">
                  <a:solidFill>
                    <a:prstClr val="black"/>
                  </a:solidFill>
                  <a:latin typeface="+mn-ea"/>
                </a:rPr>
                <a:t>15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㎡ 연결</a:t>
              </a:r>
              <a:endParaRPr lang="en-US" altLang="ko-KR" sz="1300" dirty="0">
                <a:solidFill>
                  <a:prstClr val="black"/>
                </a:solidFill>
                <a:latin typeface="+mn-ea"/>
              </a:endParaRP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             </a:t>
              </a:r>
              <a:r>
                <a:rPr lang="ko-KR" altLang="en-US" sz="1300" dirty="0" smtClean="0">
                  <a:solidFill>
                    <a:prstClr val="black"/>
                  </a:solidFill>
                  <a:latin typeface="+mn-ea"/>
                </a:rPr>
                <a:t>하여 </a:t>
              </a:r>
              <a:r>
                <a:rPr lang="ko-KR" altLang="en-US" sz="1300" dirty="0">
                  <a:solidFill>
                    <a:prstClr val="black"/>
                  </a:solidFill>
                  <a:latin typeface="+mn-ea"/>
                </a:rPr>
                <a:t>난방가능</a:t>
              </a:r>
              <a:endParaRPr lang="en-US" altLang="ko-KR" sz="1300" dirty="0">
                <a:solidFill>
                  <a:prstClr val="black"/>
                </a:solidFill>
                <a:latin typeface="+mn-ea"/>
              </a:endParaRP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 </a:t>
              </a: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소비열량 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: 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500~600</a:t>
              </a:r>
              <a:r>
                <a:rPr lang="ko-KR" altLang="en-US" sz="1300" dirty="0">
                  <a:solidFill>
                    <a:prstClr val="black"/>
                  </a:solidFill>
                  <a:latin typeface="+mj-lt"/>
                </a:rPr>
                <a:t>㎉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(3.3</a:t>
              </a:r>
              <a:r>
                <a:rPr lang="ko-KR" altLang="en-US" sz="1300" dirty="0">
                  <a:solidFill>
                    <a:prstClr val="black"/>
                  </a:solidFill>
                  <a:latin typeface="+mj-lt"/>
                </a:rPr>
                <a:t>㎡당</a:t>
              </a:r>
              <a:r>
                <a:rPr lang="en-US" altLang="ko-KR" sz="1300" dirty="0">
                  <a:solidFill>
                    <a:prstClr val="black"/>
                  </a:solidFill>
                  <a:latin typeface="+mj-lt"/>
                </a:rPr>
                <a:t>)</a:t>
              </a:r>
            </a:p>
            <a:p>
              <a:pPr defTabSz="913753" fontAlgn="base"/>
              <a:endParaRPr lang="ko-KR" altLang="en-US" sz="1300" dirty="0">
                <a:solidFill>
                  <a:prstClr val="black"/>
                </a:solidFill>
                <a:latin typeface="Perpetua"/>
              </a:endParaRPr>
            </a:p>
            <a:p>
              <a:pPr defTabSz="913753" fontAlgn="base"/>
              <a:r>
                <a:rPr lang="ko-KR" altLang="en-US" sz="1300" dirty="0">
                  <a:solidFill>
                    <a:prstClr val="black"/>
                  </a:solidFill>
                  <a:latin typeface="Perpetua"/>
                </a:rPr>
                <a:t>패널두께 </a:t>
              </a:r>
              <a:r>
                <a:rPr lang="en-US" altLang="ko-KR" sz="1300" dirty="0">
                  <a:solidFill>
                    <a:prstClr val="black"/>
                  </a:solidFill>
                  <a:latin typeface="Perpetua"/>
                </a:rPr>
                <a:t>: </a:t>
              </a:r>
              <a:r>
                <a:rPr lang="en-US" altLang="ko-KR" sz="1300" dirty="0">
                  <a:solidFill>
                    <a:prstClr val="black"/>
                  </a:solidFill>
                </a:rPr>
                <a:t>20~30</a:t>
              </a:r>
              <a:r>
                <a:rPr lang="ko-KR" altLang="en-US" sz="1300" dirty="0">
                  <a:solidFill>
                    <a:prstClr val="black"/>
                  </a:solidFill>
                </a:rPr>
                <a:t>㎜</a:t>
              </a:r>
            </a:p>
          </p:txBody>
        </p:sp>
      </p:grp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049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1399902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1) </a:t>
            </a:r>
            <a:r>
              <a:rPr lang="ko-KR" altLang="en-US" sz="1800" b="1" dirty="0" smtClean="0"/>
              <a:t>제품개요</a:t>
            </a:r>
            <a:endParaRPr lang="ko-KR" altLang="en-US" sz="1800" b="1" dirty="0"/>
          </a:p>
        </p:txBody>
      </p:sp>
      <p:pic>
        <p:nvPicPr>
          <p:cNvPr id="6146" name="Picture 2" descr="D:\참고\표지6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868"/>
            <a:ext cx="688082" cy="7276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참고\제목-없음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38837"/>
            <a:ext cx="8167836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2-4.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접이형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8837">
            <a:off x="4794377" y="4739941"/>
            <a:ext cx="916452" cy="97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1184987" y="1467197"/>
            <a:ext cx="7319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>
                <a:latin typeface="+mn-ea"/>
              </a:rPr>
              <a:t>본 제품은 공장에서 배관시스템이 패널에 조립되어 </a:t>
            </a:r>
            <a:r>
              <a:rPr lang="ko-KR" altLang="en-US" sz="1600" b="1" dirty="0" smtClean="0">
                <a:latin typeface="+mn-ea"/>
              </a:rPr>
              <a:t>출고되는 제품으로</a:t>
            </a:r>
            <a:r>
              <a:rPr lang="en-US" altLang="ko-KR" sz="1600" b="1" dirty="0" smtClean="0">
                <a:latin typeface="+mn-ea"/>
              </a:rPr>
              <a:t> </a:t>
            </a: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r>
              <a:rPr lang="ko-KR" altLang="en-US" sz="1600" b="1" dirty="0" smtClean="0">
                <a:latin typeface="+mn-ea"/>
              </a:rPr>
              <a:t>국내 최소 </a:t>
            </a:r>
            <a:r>
              <a:rPr lang="ko-KR" altLang="en-US" sz="1600" b="1" dirty="0" err="1">
                <a:latin typeface="+mn-ea"/>
              </a:rPr>
              <a:t>박막형</a:t>
            </a:r>
            <a:r>
              <a:rPr lang="en-US" altLang="ko-KR" sz="1600" b="1" dirty="0">
                <a:latin typeface="+mn-ea"/>
              </a:rPr>
              <a:t>(15㎜) </a:t>
            </a:r>
            <a:r>
              <a:rPr lang="ko-KR" altLang="en-US" sz="1600" b="1" dirty="0">
                <a:latin typeface="+mn-ea"/>
              </a:rPr>
              <a:t>온수난방 패널로써</a:t>
            </a:r>
            <a:r>
              <a:rPr lang="en-US" altLang="ko-KR" sz="1600" b="1" dirty="0" smtClean="0">
                <a:latin typeface="+mn-ea"/>
              </a:rPr>
              <a:t>, </a:t>
            </a:r>
            <a:r>
              <a:rPr lang="ko-KR" altLang="en-US" sz="1600" b="1" dirty="0" smtClean="0">
                <a:latin typeface="+mn-ea"/>
              </a:rPr>
              <a:t>어떠한 위치에 놓인 패널도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r>
              <a:rPr lang="ko-KR" altLang="en-US" sz="1600" b="1" dirty="0" smtClean="0">
                <a:latin typeface="+mn-ea"/>
              </a:rPr>
              <a:t>배관길이가 동일하여 온도편차 즉 윗목 아랫목이 없습니다</a:t>
            </a:r>
            <a:r>
              <a:rPr lang="en-US" altLang="ko-KR" sz="1600" b="1" dirty="0" smtClean="0">
                <a:latin typeface="+mn-ea"/>
              </a:rPr>
              <a:t>. </a:t>
            </a:r>
            <a:endParaRPr lang="en-US" altLang="ko-KR" sz="1600" b="1" dirty="0">
              <a:latin typeface="+mn-ea"/>
            </a:endParaRPr>
          </a:p>
          <a:p>
            <a:r>
              <a:rPr lang="ko-KR" altLang="en-US" sz="1600" b="1" dirty="0" smtClean="0">
                <a:latin typeface="+mn-ea"/>
              </a:rPr>
              <a:t>    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r>
              <a:rPr lang="ko-KR" altLang="en-US" sz="1600" b="1" dirty="0" smtClean="0">
                <a:latin typeface="+mn-ea"/>
              </a:rPr>
              <a:t>또한</a:t>
            </a:r>
            <a:r>
              <a:rPr lang="en-US" altLang="ko-KR" sz="1600" b="1" dirty="0" smtClean="0">
                <a:latin typeface="+mn-ea"/>
              </a:rPr>
              <a:t>, </a:t>
            </a:r>
            <a:r>
              <a:rPr lang="ko-KR" altLang="en-US" sz="1600" b="1" dirty="0" smtClean="0">
                <a:latin typeface="+mn-ea"/>
              </a:rPr>
              <a:t>규격화된 </a:t>
            </a:r>
            <a:r>
              <a:rPr lang="ko-KR" altLang="en-US" sz="1600" b="1" dirty="0">
                <a:latin typeface="+mn-ea"/>
              </a:rPr>
              <a:t>복수개의 패널을 병풍같이 접고 펼 수 있도록 되어 </a:t>
            </a:r>
            <a:r>
              <a:rPr lang="ko-KR" altLang="en-US" sz="1600" b="1" dirty="0" smtClean="0">
                <a:latin typeface="+mn-ea"/>
              </a:rPr>
              <a:t>있기에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</a:t>
            </a:r>
            <a:r>
              <a:rPr lang="ko-KR" altLang="en-US" sz="1600" b="1" dirty="0" smtClean="0">
                <a:latin typeface="+mn-ea"/>
              </a:rPr>
              <a:t> </a:t>
            </a:r>
            <a:r>
              <a:rPr lang="ko-KR" altLang="en-US" sz="1600" b="1" dirty="0">
                <a:latin typeface="+mn-ea"/>
              </a:rPr>
              <a:t>난방공간의 크기에 맞추어 자르고</a:t>
            </a:r>
            <a:r>
              <a:rPr lang="en-US" altLang="ko-KR" sz="1600" b="1" dirty="0">
                <a:latin typeface="+mn-ea"/>
              </a:rPr>
              <a:t>, </a:t>
            </a:r>
            <a:r>
              <a:rPr lang="ko-KR" altLang="en-US" sz="1600" b="1" dirty="0">
                <a:latin typeface="+mn-ea"/>
              </a:rPr>
              <a:t>추가로 연결이 가능한 제품입니다</a:t>
            </a:r>
            <a:r>
              <a:rPr lang="en-US" altLang="ko-KR" sz="1600" b="1" dirty="0" smtClean="0">
                <a:latin typeface="+mn-ea"/>
              </a:rPr>
              <a:t>.</a:t>
            </a: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endParaRPr lang="en-US" altLang="ko-KR" sz="1600" b="1" dirty="0"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 smtClean="0">
                <a:latin typeface="+mn-ea"/>
              </a:rPr>
              <a:t>반드시 </a:t>
            </a:r>
            <a:r>
              <a:rPr lang="ko-KR" altLang="en-US" sz="1600" b="1" dirty="0" err="1" smtClean="0">
                <a:latin typeface="+mn-ea"/>
              </a:rPr>
              <a:t>에스로</a:t>
            </a:r>
            <a:r>
              <a:rPr lang="ko-KR" altLang="en-US" sz="1600" b="1" dirty="0" smtClean="0">
                <a:latin typeface="+mn-ea"/>
              </a:rPr>
              <a:t> 전용보일러를 사용하는 제품으로 효율이 더욱 뛰어난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 smtClean="0">
                <a:latin typeface="+mn-ea"/>
              </a:rPr>
              <a:t>    </a:t>
            </a:r>
            <a:r>
              <a:rPr lang="ko-KR" altLang="en-US" sz="1600" b="1" dirty="0" smtClean="0">
                <a:latin typeface="+mn-ea"/>
              </a:rPr>
              <a:t>고효율 제품입니다</a:t>
            </a:r>
            <a:r>
              <a:rPr lang="en-US" altLang="ko-KR" sz="1600" b="1" dirty="0">
                <a:latin typeface="+mn-ea"/>
              </a:rPr>
              <a:t>.</a:t>
            </a:r>
            <a:endParaRPr lang="ko-KR" altLang="en-US" sz="1600" b="1" dirty="0">
              <a:latin typeface="+mn-ea"/>
            </a:endParaRPr>
          </a:p>
        </p:txBody>
      </p:sp>
      <p:pic>
        <p:nvPicPr>
          <p:cNvPr id="6151" name="Picture 7" descr="D:\참고\접이형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92" y="4266389"/>
            <a:ext cx="2834424" cy="21258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참고\접이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33" y="4034344"/>
            <a:ext cx="3190142" cy="2357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참고\접이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95" y="2464740"/>
            <a:ext cx="2184842" cy="2137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332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D:\참고\제목-없음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97" y="1741075"/>
            <a:ext cx="7489628" cy="4993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8922" y="1509548"/>
            <a:ext cx="3197999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Company Overview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5957" y="1997928"/>
            <a:ext cx="1450458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1. </a:t>
            </a:r>
            <a:r>
              <a:rPr lang="ko-KR" altLang="en-US" b="1" dirty="0" smtClean="0"/>
              <a:t>회사개요</a:t>
            </a:r>
            <a:endParaRPr lang="ko-KR" altLang="en-US" b="1" dirty="0"/>
          </a:p>
        </p:txBody>
      </p:sp>
      <p:grpSp>
        <p:nvGrpSpPr>
          <p:cNvPr id="5" name="그룹 4"/>
          <p:cNvGrpSpPr/>
          <p:nvPr/>
        </p:nvGrpSpPr>
        <p:grpSpPr>
          <a:xfrm>
            <a:off x="2095575" y="2979365"/>
            <a:ext cx="7359443" cy="3236986"/>
            <a:chOff x="2166370" y="3018036"/>
            <a:chExt cx="7359443" cy="3236986"/>
          </a:xfrm>
        </p:grpSpPr>
        <p:sp>
          <p:nvSpPr>
            <p:cNvPr id="7" name="TextBox 6"/>
            <p:cNvSpPr txBox="1"/>
            <p:nvPr/>
          </p:nvSpPr>
          <p:spPr>
            <a:xfrm>
              <a:off x="2166370" y="3023368"/>
              <a:ext cx="1144801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ko-KR" altLang="en-US" sz="1700" dirty="0"/>
                <a:t>회사명</a:t>
              </a:r>
              <a:endParaRPr lang="en-US" altLang="ko-KR" dirty="0"/>
            </a:p>
            <a:p>
              <a:pPr algn="dist">
                <a:lnSpc>
                  <a:spcPct val="150000"/>
                </a:lnSpc>
              </a:pPr>
              <a:r>
                <a:rPr lang="ko-KR" altLang="en-US" sz="1700" dirty="0"/>
                <a:t>설립일</a:t>
              </a:r>
              <a:endParaRPr lang="en-US" altLang="ko-KR" sz="1700" dirty="0"/>
            </a:p>
            <a:p>
              <a:pPr algn="dist">
                <a:lnSpc>
                  <a:spcPct val="150000"/>
                </a:lnSpc>
              </a:pPr>
              <a:r>
                <a:rPr lang="ko-KR" altLang="en-US" sz="1700" dirty="0"/>
                <a:t>대표자</a:t>
              </a:r>
              <a:endParaRPr lang="en-US" altLang="ko-KR" sz="1700" dirty="0"/>
            </a:p>
            <a:p>
              <a:pPr algn="dist">
                <a:lnSpc>
                  <a:spcPct val="150000"/>
                </a:lnSpc>
              </a:pPr>
              <a:r>
                <a:rPr lang="ko-KR" altLang="en-US" sz="1700" dirty="0" smtClean="0"/>
                <a:t>자 본 금</a:t>
              </a:r>
              <a:endParaRPr lang="en-US" altLang="ko-KR" sz="1700" dirty="0" smtClean="0"/>
            </a:p>
            <a:p>
              <a:pPr algn="dist">
                <a:lnSpc>
                  <a:spcPct val="150000"/>
                </a:lnSpc>
              </a:pPr>
              <a:r>
                <a:rPr lang="ko-KR" altLang="en-US" sz="1700" dirty="0" smtClean="0"/>
                <a:t>주   </a:t>
              </a:r>
              <a:r>
                <a:rPr lang="ko-KR" altLang="en-US" sz="1700" dirty="0"/>
                <a:t>소</a:t>
              </a:r>
              <a:endParaRPr lang="en-US" altLang="ko-KR" sz="1700" dirty="0"/>
            </a:p>
            <a:p>
              <a:pPr algn="dist">
                <a:lnSpc>
                  <a:spcPct val="150000"/>
                </a:lnSpc>
              </a:pPr>
              <a:r>
                <a:rPr lang="ko-KR" altLang="en-US" sz="1700" dirty="0"/>
                <a:t>연락처</a:t>
              </a:r>
              <a:endParaRPr lang="en-US" altLang="ko-KR" sz="1700" dirty="0"/>
            </a:p>
            <a:p>
              <a:pPr>
                <a:lnSpc>
                  <a:spcPct val="150000"/>
                </a:lnSpc>
              </a:pPr>
              <a:r>
                <a:rPr lang="ko-KR" altLang="en-US" sz="1700" dirty="0"/>
                <a:t>홈페이지</a:t>
              </a:r>
              <a:endParaRPr lang="en-US" altLang="ko-KR" sz="1700" dirty="0"/>
            </a:p>
            <a:p>
              <a:pPr algn="dist">
                <a:lnSpc>
                  <a:spcPct val="150000"/>
                </a:lnSpc>
              </a:pPr>
              <a:r>
                <a:rPr lang="ko-KR" altLang="en-US" sz="1700" dirty="0"/>
                <a:t>주요사업</a:t>
              </a: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3552866" y="3191746"/>
              <a:ext cx="0" cy="2955971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01802" y="3018036"/>
              <a:ext cx="5724011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700" dirty="0" err="1"/>
                <a:t>에스로주식회사</a:t>
              </a:r>
              <a:endParaRPr lang="en-US" altLang="ko-KR" sz="1700" dirty="0"/>
            </a:p>
            <a:p>
              <a:pPr>
                <a:lnSpc>
                  <a:spcPct val="150000"/>
                </a:lnSpc>
              </a:pPr>
              <a:r>
                <a:rPr lang="en-US" altLang="ko-KR" sz="1700" dirty="0"/>
                <a:t>2006</a:t>
              </a:r>
              <a:r>
                <a:rPr lang="ko-KR" altLang="en-US" sz="1700" dirty="0"/>
                <a:t>년 </a:t>
              </a:r>
              <a:r>
                <a:rPr lang="en-US" altLang="ko-KR" sz="1700" dirty="0"/>
                <a:t>12</a:t>
              </a:r>
              <a:r>
                <a:rPr lang="ko-KR" altLang="en-US" sz="1700" dirty="0"/>
                <a:t>월 </a:t>
              </a:r>
              <a:r>
                <a:rPr lang="en-US" altLang="ko-KR" sz="1700" dirty="0"/>
                <a:t>13</a:t>
              </a:r>
              <a:r>
                <a:rPr lang="ko-KR" altLang="en-US" sz="1700" dirty="0"/>
                <a:t>일</a:t>
              </a:r>
              <a:endParaRPr lang="en-US" altLang="ko-KR" sz="1700" dirty="0"/>
            </a:p>
            <a:p>
              <a:pPr>
                <a:lnSpc>
                  <a:spcPct val="150000"/>
                </a:lnSpc>
              </a:pPr>
              <a:r>
                <a:rPr lang="ko-KR" altLang="en-US" sz="1700" dirty="0"/>
                <a:t>황영호</a:t>
              </a:r>
              <a:endParaRPr lang="en-US" altLang="ko-KR" sz="1700" dirty="0"/>
            </a:p>
            <a:p>
              <a:pPr>
                <a:lnSpc>
                  <a:spcPct val="150000"/>
                </a:lnSpc>
              </a:pPr>
              <a:r>
                <a:rPr lang="en-US" altLang="ko-KR" sz="1700" dirty="0" smtClean="0"/>
                <a:t>4</a:t>
              </a:r>
              <a:r>
                <a:rPr lang="ko-KR" altLang="en-US" sz="1700" dirty="0" smtClean="0"/>
                <a:t>억 </a:t>
              </a:r>
              <a:r>
                <a:rPr lang="en-US" altLang="ko-KR" sz="1700" dirty="0" smtClean="0"/>
                <a:t>1</a:t>
              </a:r>
              <a:r>
                <a:rPr lang="ko-KR" altLang="en-US" sz="1700" dirty="0" smtClean="0"/>
                <a:t>천 </a:t>
              </a:r>
              <a:r>
                <a:rPr lang="en-US" altLang="ko-KR" sz="1700" dirty="0" smtClean="0"/>
                <a:t>9</a:t>
              </a:r>
              <a:r>
                <a:rPr lang="ko-KR" altLang="en-US" sz="1700" dirty="0" err="1" smtClean="0"/>
                <a:t>백만원</a:t>
              </a:r>
              <a:endParaRPr lang="en-US" altLang="ko-KR" sz="1700" dirty="0" smtClean="0"/>
            </a:p>
            <a:p>
              <a:pPr>
                <a:lnSpc>
                  <a:spcPct val="150000"/>
                </a:lnSpc>
              </a:pPr>
              <a:r>
                <a:rPr lang="ko-KR" altLang="en-US" sz="1700" dirty="0" smtClean="0"/>
                <a:t>경기도 </a:t>
              </a:r>
              <a:r>
                <a:rPr lang="ko-KR" altLang="en-US" sz="1700" dirty="0"/>
                <a:t>광주시 </a:t>
              </a:r>
              <a:r>
                <a:rPr lang="ko-KR" altLang="en-US" sz="1700" dirty="0" err="1"/>
                <a:t>초월읍</a:t>
              </a:r>
              <a:r>
                <a:rPr lang="ko-KR" altLang="en-US" sz="1700" dirty="0"/>
                <a:t> </a:t>
              </a:r>
              <a:r>
                <a:rPr lang="ko-KR" altLang="en-US" sz="1700" dirty="0" err="1"/>
                <a:t>장담길</a:t>
              </a:r>
              <a:r>
                <a:rPr lang="ko-KR" altLang="en-US" sz="1700" dirty="0"/>
                <a:t> </a:t>
              </a:r>
              <a:r>
                <a:rPr lang="en-US" altLang="ko-KR" sz="1700" dirty="0"/>
                <a:t>87-10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700" dirty="0"/>
                <a:t>1577-5043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700" dirty="0"/>
                <a:t>Srotech.com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700" dirty="0"/>
                <a:t>공간마루</a:t>
              </a:r>
              <a:r>
                <a:rPr lang="en-US" altLang="ko-KR" sz="1700" dirty="0"/>
                <a:t>, </a:t>
              </a:r>
              <a:r>
                <a:rPr lang="ko-KR" altLang="en-US" sz="1700" dirty="0" err="1"/>
                <a:t>난방용온수패널</a:t>
              </a:r>
              <a:r>
                <a:rPr lang="en-US" altLang="ko-KR" sz="1700" dirty="0"/>
                <a:t>, </a:t>
              </a:r>
              <a:r>
                <a:rPr lang="ko-KR" altLang="en-US" sz="1700" dirty="0"/>
                <a:t>소형보일러 외 제조</a:t>
              </a:r>
            </a:p>
          </p:txBody>
        </p:sp>
      </p:grpSp>
      <p:pic>
        <p:nvPicPr>
          <p:cNvPr id="3074" name="Picture 2" descr="F:\자료복원\시공사진\시공사진\디카사진\에스로공장\공장수정2[꾸미기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95" y="659934"/>
            <a:ext cx="1296144" cy="851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에스로공장\6_공장_181108\20180929_103507[꾸미기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91" y="659933"/>
            <a:ext cx="1298823" cy="8518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참고\20190320_141839[꾸미기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541" y="659934"/>
            <a:ext cx="1296938" cy="851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참고\20200708_09294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60" y="659934"/>
            <a:ext cx="1298823" cy="851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166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참고\표지6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868"/>
            <a:ext cx="688082" cy="7276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참고\제목-없음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38837"/>
            <a:ext cx="8167836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2-4.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접이형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3605" y="963141"/>
            <a:ext cx="1943320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2) </a:t>
            </a:r>
            <a:r>
              <a:rPr lang="ko-KR" altLang="en-US" sz="1800" b="1" dirty="0" smtClean="0"/>
              <a:t>제품 기</a:t>
            </a:r>
            <a:r>
              <a:rPr lang="ko-KR" altLang="en-US" sz="1800" b="1" dirty="0"/>
              <a:t>본</a:t>
            </a:r>
            <a:r>
              <a:rPr lang="ko-KR" altLang="en-US" sz="1800" b="1" dirty="0" smtClean="0"/>
              <a:t>구성</a:t>
            </a:r>
            <a:endParaRPr lang="ko-KR" altLang="en-US" sz="1800" b="1" dirty="0"/>
          </a:p>
        </p:txBody>
      </p:sp>
      <p:sp>
        <p:nvSpPr>
          <p:cNvPr id="14" name="직사각형 13"/>
          <p:cNvSpPr/>
          <p:nvPr/>
        </p:nvSpPr>
        <p:spPr>
          <a:xfrm>
            <a:off x="1230348" y="1987054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3956065" y="1987054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681784" y="1987054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230349" y="4204718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3956066" y="4204718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6681785" y="4204718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956065" y="1987054"/>
            <a:ext cx="2027942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소접이형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패널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(P303)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231716" y="1987054"/>
            <a:ext cx="1849596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1231716" y="4204718"/>
            <a:ext cx="1945574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접이형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패널 치수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956064" y="4204718"/>
            <a:ext cx="1946945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  <a:latin typeface="+mn-ea"/>
              </a:rPr>
              <a:t>소접이형</a:t>
            </a:r>
            <a:r>
              <a:rPr lang="ko-KR" altLang="en-US" sz="1200" b="1" dirty="0" smtClean="0">
                <a:solidFill>
                  <a:schemeClr val="tx1"/>
                </a:solidFill>
                <a:latin typeface="+mn-ea"/>
              </a:rPr>
              <a:t> 패널 치수</a:t>
            </a:r>
            <a:endParaRPr lang="ko-KR" altLang="en-US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681784" y="1987054"/>
            <a:ext cx="1960442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절단형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패널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(C303)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681784" y="4204718"/>
            <a:ext cx="1946943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절단형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패널 치수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230344" y="1988977"/>
            <a:ext cx="1946945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접이형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패널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(P909)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D:\참고\접이형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2490198"/>
            <a:ext cx="2286025" cy="1714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D:\신규 홈피제작\홈피참고자료들\접이형3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95" y="2490198"/>
            <a:ext cx="2418859" cy="1612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D:\신규 홈피제작\홈피참고자료들\절단형1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51" y="2626916"/>
            <a:ext cx="2008703" cy="1339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신규 홈피제작\제품치수\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23" y="4635549"/>
            <a:ext cx="1423315" cy="1591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신규 홈피제작\제품치수\p3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13" y="4790452"/>
            <a:ext cx="1972022" cy="1282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신규 홈피제작\제품치수\c3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94" y="4895538"/>
            <a:ext cx="2053760" cy="1071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594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임시업무\그림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4779565"/>
            <a:ext cx="2109788" cy="1716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참고\접이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3197621"/>
            <a:ext cx="2112237" cy="1581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참고\접이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1611213"/>
            <a:ext cx="2112237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참고\표지6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868"/>
            <a:ext cx="688082" cy="7276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참고\제목-없음-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38837"/>
            <a:ext cx="8167836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2-4.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접이형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3605" y="963141"/>
            <a:ext cx="2799324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3) </a:t>
            </a:r>
            <a:r>
              <a:rPr lang="ko-KR" altLang="en-US" sz="1800" b="1" dirty="0" smtClean="0"/>
              <a:t>제품설치 단계 및 구조</a:t>
            </a:r>
            <a:endParaRPr lang="ko-KR" altLang="en-US" sz="1800" b="1" dirty="0"/>
          </a:p>
        </p:txBody>
      </p:sp>
      <p:sp>
        <p:nvSpPr>
          <p:cNvPr id="35" name="타원 34"/>
          <p:cNvSpPr/>
          <p:nvPr/>
        </p:nvSpPr>
        <p:spPr>
          <a:xfrm>
            <a:off x="1444420" y="1464114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1</a:t>
            </a:r>
            <a:endParaRPr lang="ko-KR" altLang="en-US" sz="1600" b="1" dirty="0"/>
          </a:p>
        </p:txBody>
      </p:sp>
      <p:sp>
        <p:nvSpPr>
          <p:cNvPr id="36" name="타원 35"/>
          <p:cNvSpPr/>
          <p:nvPr/>
        </p:nvSpPr>
        <p:spPr>
          <a:xfrm>
            <a:off x="1444420" y="3048290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2</a:t>
            </a:r>
            <a:endParaRPr lang="ko-KR" altLang="en-US" sz="1600" b="1" dirty="0"/>
          </a:p>
        </p:txBody>
      </p:sp>
      <p:sp>
        <p:nvSpPr>
          <p:cNvPr id="39" name="타원 38"/>
          <p:cNvSpPr/>
          <p:nvPr/>
        </p:nvSpPr>
        <p:spPr>
          <a:xfrm>
            <a:off x="1444420" y="4632466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3</a:t>
            </a:r>
            <a:endParaRPr lang="ko-KR" altLang="en-US" sz="1600" b="1" dirty="0"/>
          </a:p>
        </p:txBody>
      </p:sp>
      <p:sp>
        <p:nvSpPr>
          <p:cNvPr id="40" name="타원 39"/>
          <p:cNvSpPr/>
          <p:nvPr/>
        </p:nvSpPr>
        <p:spPr>
          <a:xfrm>
            <a:off x="4249649" y="5781511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1</a:t>
            </a:r>
            <a:endParaRPr lang="ko-KR" altLang="en-US" sz="1600" b="1" dirty="0"/>
          </a:p>
        </p:txBody>
      </p:sp>
      <p:sp>
        <p:nvSpPr>
          <p:cNvPr id="41" name="타원 40"/>
          <p:cNvSpPr/>
          <p:nvPr/>
        </p:nvSpPr>
        <p:spPr>
          <a:xfrm>
            <a:off x="4245160" y="5211613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2</a:t>
            </a:r>
            <a:endParaRPr lang="ko-KR" altLang="en-US" sz="1600" b="1" dirty="0"/>
          </a:p>
        </p:txBody>
      </p:sp>
      <p:sp>
        <p:nvSpPr>
          <p:cNvPr id="42" name="타원 41"/>
          <p:cNvSpPr/>
          <p:nvPr/>
        </p:nvSpPr>
        <p:spPr>
          <a:xfrm>
            <a:off x="4245160" y="4635549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3</a:t>
            </a:r>
            <a:endParaRPr lang="ko-KR" altLang="en-US" sz="1600" b="1" dirty="0"/>
          </a:p>
        </p:txBody>
      </p:sp>
      <p:cxnSp>
        <p:nvCxnSpPr>
          <p:cNvPr id="43" name="직선 연결선 42"/>
          <p:cNvCxnSpPr/>
          <p:nvPr/>
        </p:nvCxnSpPr>
        <p:spPr>
          <a:xfrm>
            <a:off x="7502154" y="5367435"/>
            <a:ext cx="490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7502154" y="4791371"/>
            <a:ext cx="490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7502154" y="5929132"/>
            <a:ext cx="4905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992739" y="4628759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방열</a:t>
            </a:r>
            <a:r>
              <a:rPr lang="en-US" altLang="ko-KR" sz="1400" b="1" dirty="0" smtClean="0"/>
              <a:t>,</a:t>
            </a:r>
            <a:r>
              <a:rPr lang="ko-KR" altLang="en-US" sz="1400" b="1" dirty="0" err="1" smtClean="0"/>
              <a:t>보호판</a:t>
            </a:r>
            <a:endParaRPr lang="ko-KR" alt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003008" y="518442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난방배관</a:t>
            </a:r>
            <a:endParaRPr lang="ko-KR" alt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92738" y="575254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단열바닥재</a:t>
            </a:r>
            <a:endParaRPr lang="ko-KR" altLang="en-US" sz="1400" b="1" dirty="0"/>
          </a:p>
        </p:txBody>
      </p:sp>
      <p:graphicFrame>
        <p:nvGraphicFramePr>
          <p:cNvPr id="49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90556899"/>
              </p:ext>
            </p:extLst>
          </p:nvPr>
        </p:nvGraphicFramePr>
        <p:xfrm>
          <a:off x="4111799" y="1611213"/>
          <a:ext cx="5256584" cy="1948265"/>
        </p:xfrm>
        <a:graphic>
          <a:graphicData uri="http://schemas.openxmlformats.org/drawingml/2006/table">
            <a:tbl>
              <a:tblPr/>
              <a:tblGrid>
                <a:gridCol w="1636500"/>
                <a:gridCol w="1368152"/>
                <a:gridCol w="1171812"/>
                <a:gridCol w="1080120"/>
              </a:tblGrid>
              <a:tr h="0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품명</a:t>
                      </a: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규격</a:t>
                      </a: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재질</a:t>
                      </a: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중량</a:t>
                      </a: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</a:tr>
              <a:tr h="297086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접이형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(P909)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909x909x15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602g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소접이형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(P303)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909x303x15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194g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절단형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(C303)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303x909x15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190g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보호방열판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(SB600)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604x906x0.4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GI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유기피막코팅</a:t>
                      </a:r>
                      <a:r>
                        <a:rPr kumimoji="1" lang="en-US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ko-KR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2300g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523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이중배관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￠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12x12x15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㎜</a:t>
                      </a:r>
                      <a:endParaRPr kumimoji="1" lang="ko-KR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EPDM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고무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0383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Picture 3" descr="D:\참고\접이구조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46" y="441493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7094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임시업무\그림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58" y="4519613"/>
            <a:ext cx="3352800" cy="1785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참고\표지6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868"/>
            <a:ext cx="688082" cy="7276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참고\제목-없음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38837"/>
            <a:ext cx="8167836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2-4.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접이형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3605" y="963141"/>
            <a:ext cx="1943320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4) </a:t>
            </a:r>
            <a:r>
              <a:rPr lang="ko-KR" altLang="en-US" sz="1800" b="1" dirty="0" smtClean="0"/>
              <a:t>제품설치 유형</a:t>
            </a:r>
            <a:endParaRPr lang="ko-KR" altLang="en-US" sz="1800" b="1" dirty="0"/>
          </a:p>
        </p:txBody>
      </p:sp>
      <p:sp>
        <p:nvSpPr>
          <p:cNvPr id="25" name="직사각형 24"/>
          <p:cNvSpPr/>
          <p:nvPr/>
        </p:nvSpPr>
        <p:spPr>
          <a:xfrm>
            <a:off x="5350059" y="1539205"/>
            <a:ext cx="3888433" cy="36716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</a:rPr>
              <a:t>리모델링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시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5350059" y="1539206"/>
            <a:ext cx="3888433" cy="2304256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14260" y="3598921"/>
            <a:ext cx="360028" cy="99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5957277" y="5477565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1999" y="544645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난방패널</a:t>
            </a:r>
            <a:endParaRPr lang="ko-KR" altLang="en-US" sz="800" b="1" dirty="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687057" y="6029274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5174" y="5998164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 </a:t>
            </a:r>
            <a:r>
              <a:rPr lang="ko-KR" altLang="en-US" sz="800" b="1" dirty="0" err="1" smtClean="0"/>
              <a:t>보호판</a:t>
            </a:r>
            <a:endParaRPr lang="ko-KR" altLang="en-US" sz="800" b="1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8014355" y="5921552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92472" y="5890442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 마감재</a:t>
            </a:r>
            <a:endParaRPr lang="ko-KR" altLang="en-US" sz="800" b="1" dirty="0"/>
          </a:p>
        </p:txBody>
      </p:sp>
      <p:sp>
        <p:nvSpPr>
          <p:cNvPr id="22" name="직사각형 21"/>
          <p:cNvSpPr/>
          <p:nvPr/>
        </p:nvSpPr>
        <p:spPr>
          <a:xfrm>
            <a:off x="5345472" y="4391502"/>
            <a:ext cx="3897606" cy="211625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03487" y="1789926"/>
            <a:ext cx="37064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1600" b="1" dirty="0" smtClean="0">
                <a:latin typeface="+mn-ea"/>
              </a:rPr>
              <a:t>병렬순환방식의 획기적 시스템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r>
              <a:rPr lang="ko-KR" altLang="en-US" sz="1600" b="1" dirty="0" smtClean="0">
                <a:latin typeface="+mn-ea"/>
              </a:rPr>
              <a:t>으로 </a:t>
            </a:r>
            <a:r>
              <a:rPr lang="ko-KR" altLang="en-US" sz="1600" b="1" dirty="0" err="1" smtClean="0">
                <a:latin typeface="+mn-ea"/>
              </a:rPr>
              <a:t>적은량의</a:t>
            </a:r>
            <a:r>
              <a:rPr lang="ko-KR" altLang="en-US" sz="1600" b="1" dirty="0" smtClean="0">
                <a:latin typeface="+mn-ea"/>
              </a:rPr>
              <a:t> 물을 데워 에너지로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r>
              <a:rPr lang="ko-KR" altLang="en-US" sz="1600" b="1" dirty="0" err="1" smtClean="0">
                <a:latin typeface="+mn-ea"/>
              </a:rPr>
              <a:t>사용하므로써</a:t>
            </a:r>
            <a:r>
              <a:rPr lang="ko-KR" altLang="en-US" sz="1600" b="1" dirty="0" smtClean="0">
                <a:latin typeface="+mn-ea"/>
              </a:rPr>
              <a:t> 난방에너지 절감에 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</a:t>
            </a:r>
            <a:r>
              <a:rPr lang="ko-KR" altLang="en-US" sz="1600" b="1" dirty="0" smtClean="0">
                <a:latin typeface="+mn-ea"/>
              </a:rPr>
              <a:t>매우 효율적입니다</a:t>
            </a:r>
            <a:r>
              <a:rPr lang="en-US" altLang="ko-KR" sz="1600" b="1" dirty="0" smtClean="0">
                <a:latin typeface="+mn-ea"/>
              </a:rPr>
              <a:t>.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3487" y="3098794"/>
            <a:ext cx="3557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1600" b="1" dirty="0" smtClean="0">
                <a:latin typeface="+mn-ea"/>
              </a:rPr>
              <a:t>사용압력이 제한적이므로 반드시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 smtClean="0">
                <a:latin typeface="+mn-ea"/>
              </a:rPr>
              <a:t>     </a:t>
            </a:r>
            <a:r>
              <a:rPr lang="ko-KR" altLang="en-US" sz="1600" b="1" dirty="0" err="1" smtClean="0">
                <a:latin typeface="+mn-ea"/>
              </a:rPr>
              <a:t>에스로</a:t>
            </a:r>
            <a:r>
              <a:rPr lang="ko-KR" altLang="en-US" sz="1600" b="1" dirty="0" smtClean="0">
                <a:latin typeface="+mn-ea"/>
              </a:rPr>
              <a:t> 전용 보일러를 사용하는</a:t>
            </a:r>
            <a:endParaRPr lang="en-US" altLang="ko-KR" sz="1600" b="1" dirty="0" smtClean="0">
              <a:latin typeface="+mn-ea"/>
            </a:endParaRPr>
          </a:p>
          <a:p>
            <a:r>
              <a:rPr lang="en-US" altLang="ko-KR" sz="1600" b="1" dirty="0">
                <a:latin typeface="+mn-ea"/>
              </a:rPr>
              <a:t> </a:t>
            </a:r>
            <a:r>
              <a:rPr lang="en-US" altLang="ko-KR" sz="1600" b="1" dirty="0" smtClean="0">
                <a:latin typeface="+mn-ea"/>
              </a:rPr>
              <a:t>    </a:t>
            </a:r>
            <a:r>
              <a:rPr lang="ko-KR" altLang="en-US" sz="1600" b="1" dirty="0" smtClean="0">
                <a:latin typeface="+mn-ea"/>
              </a:rPr>
              <a:t>공간에 설치해야 합니다</a:t>
            </a:r>
            <a:r>
              <a:rPr lang="en-US" altLang="ko-KR" sz="1600" b="1" dirty="0" smtClean="0">
                <a:latin typeface="+mn-ea"/>
              </a:rPr>
              <a:t>.</a:t>
            </a:r>
            <a:r>
              <a:rPr lang="ko-KR" altLang="en-US" sz="1600" b="1" dirty="0" smtClean="0">
                <a:latin typeface="+mn-ea"/>
              </a:rPr>
              <a:t> </a:t>
            </a:r>
            <a:endParaRPr lang="ko-KR" altLang="en-US" sz="1600" b="1" dirty="0">
              <a:latin typeface="+mn-ea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89" y="4261800"/>
            <a:ext cx="558991" cy="9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5583158" y="2095987"/>
            <a:ext cx="3282384" cy="1520516"/>
            <a:chOff x="5583158" y="2095987"/>
            <a:chExt cx="3282384" cy="152051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158" y="2095987"/>
              <a:ext cx="3282384" cy="152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직선 연결선 3"/>
            <p:cNvCxnSpPr/>
            <p:nvPr/>
          </p:nvCxnSpPr>
          <p:spPr>
            <a:xfrm>
              <a:off x="5583158" y="2187277"/>
              <a:ext cx="3282384" cy="0"/>
            </a:xfrm>
            <a:prstGeom prst="line">
              <a:avLst/>
            </a:prstGeom>
            <a:ln w="28575">
              <a:solidFill>
                <a:srgbClr val="EDDD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/>
          <p:cNvGrpSpPr/>
          <p:nvPr/>
        </p:nvGrpSpPr>
        <p:grpSpPr>
          <a:xfrm>
            <a:off x="1334705" y="4261800"/>
            <a:ext cx="3292807" cy="2377407"/>
            <a:chOff x="1334705" y="4261800"/>
            <a:chExt cx="3292807" cy="2377407"/>
          </a:xfrm>
        </p:grpSpPr>
        <p:pic>
          <p:nvPicPr>
            <p:cNvPr id="1029" name="Picture 5" descr="D:\참고\접이형온수흐름도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705" y="4261800"/>
              <a:ext cx="3292807" cy="237740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D:\참고\에스로보일러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51385" y="4391502"/>
              <a:ext cx="318424" cy="64994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564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참고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1" y="2187277"/>
            <a:ext cx="8910289" cy="3281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참고\표지6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868"/>
            <a:ext cx="688082" cy="7276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참고\제목-없음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38837"/>
            <a:ext cx="8167836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2-4.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접이형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3605" y="963141"/>
            <a:ext cx="2568491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5) </a:t>
            </a:r>
            <a:r>
              <a:rPr lang="ko-KR" altLang="en-US" sz="1800" b="1" dirty="0" smtClean="0"/>
              <a:t>제품의 특징 및 장점</a:t>
            </a:r>
            <a:endParaRPr lang="ko-KR" altLang="en-US" sz="1800" b="1" dirty="0"/>
          </a:p>
        </p:txBody>
      </p:sp>
      <p:sp>
        <p:nvSpPr>
          <p:cNvPr id="8" name="직사각형 7"/>
          <p:cNvSpPr/>
          <p:nvPr/>
        </p:nvSpPr>
        <p:spPr>
          <a:xfrm>
            <a:off x="4399831" y="2190177"/>
            <a:ext cx="5112568" cy="60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01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83807" y="1363909"/>
            <a:ext cx="490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u="sng" dirty="0" smtClean="0">
                <a:solidFill>
                  <a:srgbClr val="44A9C4"/>
                </a:solidFill>
              </a:rPr>
              <a:t>일본에서 더욱 </a:t>
            </a:r>
            <a:r>
              <a:rPr lang="ko-KR" altLang="en-US" sz="2000" b="1" u="sng" dirty="0" err="1" smtClean="0">
                <a:solidFill>
                  <a:srgbClr val="44A9C4"/>
                </a:solidFill>
              </a:rPr>
              <a:t>호평받는</a:t>
            </a:r>
            <a:r>
              <a:rPr lang="ko-KR" altLang="en-US" sz="2000" b="1" u="sng" dirty="0" smtClean="0">
                <a:solidFill>
                  <a:srgbClr val="44A9C4"/>
                </a:solidFill>
              </a:rPr>
              <a:t> </a:t>
            </a:r>
            <a:r>
              <a:rPr lang="ko-KR" altLang="en-US" sz="2000" b="1" i="1" dirty="0" err="1" smtClean="0"/>
              <a:t>접이식</a:t>
            </a:r>
            <a:r>
              <a:rPr lang="ko-KR" altLang="en-US" sz="2000" b="1" i="1" dirty="0" smtClean="0"/>
              <a:t> 온수패널</a:t>
            </a:r>
            <a:endParaRPr lang="ko-KR" altLang="en-US" sz="20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127737" y="2229796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고정관념을 탈피한 독보적 원천기술로 난방편차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없이 난방바닥 전체가 골고루 따뜻합니다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13" name="직사각형 12"/>
          <p:cNvSpPr/>
          <p:nvPr/>
        </p:nvSpPr>
        <p:spPr>
          <a:xfrm>
            <a:off x="4399831" y="2952971"/>
            <a:ext cx="5112568" cy="60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02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7737" y="2992590"/>
            <a:ext cx="444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적은량의</a:t>
            </a:r>
            <a:r>
              <a:rPr lang="ko-KR" altLang="en-US" sz="1400" b="1" dirty="0" smtClean="0"/>
              <a:t> 물과 모터로도 온수순환이 가능하여 최고의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에너지절감이 가능합니다</a:t>
            </a:r>
            <a:r>
              <a:rPr lang="en-US" altLang="ko-KR" sz="1400" b="1" dirty="0" smtClean="0"/>
              <a:t>.</a:t>
            </a:r>
            <a:endParaRPr lang="ko-KR" altLang="en-US" sz="1400" b="1" dirty="0"/>
          </a:p>
        </p:txBody>
      </p:sp>
      <p:sp>
        <p:nvSpPr>
          <p:cNvPr id="15" name="직사각형 14"/>
          <p:cNvSpPr/>
          <p:nvPr/>
        </p:nvSpPr>
        <p:spPr>
          <a:xfrm>
            <a:off x="4399831" y="3745059"/>
            <a:ext cx="5112568" cy="60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03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5858" y="3884362"/>
            <a:ext cx="4376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난방효율이 뛰어나 </a:t>
            </a:r>
            <a:r>
              <a:rPr lang="ko-KR" altLang="en-US" sz="1400" b="1" dirty="0" err="1" smtClean="0"/>
              <a:t>찜질방</a:t>
            </a:r>
            <a:r>
              <a:rPr lang="ko-KR" altLang="en-US" sz="1400" b="1" dirty="0" smtClean="0"/>
              <a:t> 설치에 매우 용이합니다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pic>
        <p:nvPicPr>
          <p:cNvPr id="12292" name="Picture 4" descr="D:\자재관리\접이형\접이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45" y="4203501"/>
            <a:ext cx="2296986" cy="2251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4399831" y="4537147"/>
            <a:ext cx="5112568" cy="60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04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5858" y="4563541"/>
            <a:ext cx="4267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난방공간의 크기에 따라 마음대로 자르거나 추가로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연결할 수가 있어 시공이 쉽고 매우 편리합니다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20" name="직사각형 19"/>
          <p:cNvSpPr/>
          <p:nvPr/>
        </p:nvSpPr>
        <p:spPr>
          <a:xfrm>
            <a:off x="4402322" y="5334654"/>
            <a:ext cx="5112568" cy="60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05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58349" y="5361048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 smtClean="0"/>
              <a:t>리모델링</a:t>
            </a:r>
            <a:r>
              <a:rPr lang="ko-KR" altLang="en-US" sz="1400" b="1" dirty="0" smtClean="0"/>
              <a:t> 시 천고로 인한 제한적 사용영역에도 매우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유용하게 사용이 가능합니다</a:t>
            </a:r>
            <a:r>
              <a:rPr lang="en-US" altLang="ko-KR" sz="1400" b="1" dirty="0" smtClean="0"/>
              <a:t>.</a:t>
            </a:r>
            <a:r>
              <a:rPr lang="ko-KR" altLang="en-US" sz="1400" b="1" dirty="0" smtClean="0"/>
              <a:t> </a:t>
            </a:r>
            <a:endParaRPr lang="ko-KR" altLang="en-US" sz="1400" b="1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90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D:\참고\바닥재설치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66" y="1827237"/>
            <a:ext cx="8208912" cy="4624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참고\표지6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868"/>
            <a:ext cx="688082" cy="7276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참고\제목-없음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38837"/>
            <a:ext cx="8167836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2-4.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접이형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3605" y="963141"/>
            <a:ext cx="2092399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6)</a:t>
            </a:r>
            <a:r>
              <a:rPr lang="ko-KR" altLang="en-US" sz="1800" b="1" dirty="0" smtClean="0"/>
              <a:t>난방배관 흐름도</a:t>
            </a:r>
            <a:endParaRPr lang="ko-KR" altLang="en-US" sz="1800" b="1" dirty="0"/>
          </a:p>
        </p:txBody>
      </p:sp>
      <p:pic>
        <p:nvPicPr>
          <p:cNvPr id="2050" name="Picture 2" descr="D:\참고\접이형온수흐름도(최종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20" y="1818406"/>
            <a:ext cx="5715000" cy="4133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참고\에스로보일러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2706" y="2187277"/>
            <a:ext cx="458619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9311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D:\참고\블럭조립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74" y="4491533"/>
            <a:ext cx="2998806" cy="1969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12" y="3771453"/>
            <a:ext cx="5184576" cy="25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1318149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1)</a:t>
            </a:r>
            <a:r>
              <a:rPr lang="ko-KR" altLang="en-US" sz="1800" b="1" dirty="0" smtClean="0"/>
              <a:t>제품개요</a:t>
            </a:r>
            <a:endParaRPr lang="ko-KR" altLang="en-US" sz="1800" b="1" dirty="0"/>
          </a:p>
        </p:txBody>
      </p:sp>
      <p:pic>
        <p:nvPicPr>
          <p:cNvPr id="8203" name="Picture 11" descr="D:\참고\표지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04" y="2115269"/>
            <a:ext cx="3810000" cy="280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8850">
            <a:off x="6695778" y="4404709"/>
            <a:ext cx="726022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184987" y="1467197"/>
            <a:ext cx="64552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 smtClean="0"/>
              <a:t>DIY</a:t>
            </a:r>
            <a:r>
              <a:rPr lang="ko-KR" altLang="en-US" sz="1600" b="1" dirty="0"/>
              <a:t>형 온수난방 패널로써</a:t>
            </a:r>
            <a:r>
              <a:rPr lang="en-US" altLang="ko-KR" sz="1600" b="1" dirty="0"/>
              <a:t>, </a:t>
            </a:r>
            <a:r>
              <a:rPr lang="ko-KR" altLang="en-US" sz="1600" b="1" dirty="0" smtClean="0"/>
              <a:t>누구나 쉽고 </a:t>
            </a:r>
            <a:r>
              <a:rPr lang="ko-KR" altLang="en-US" sz="1600" b="1" dirty="0"/>
              <a:t>빠르고 편리한 시공이 </a:t>
            </a:r>
            <a:endParaRPr lang="en-US" altLang="ko-KR" sz="1600" b="1" dirty="0" smtClean="0"/>
          </a:p>
          <a:p>
            <a:r>
              <a:rPr lang="en-US" altLang="ko-KR" sz="1600" b="1" dirty="0"/>
              <a:t> </a:t>
            </a:r>
            <a:r>
              <a:rPr lang="en-US" altLang="ko-KR" sz="1600" b="1" dirty="0" smtClean="0"/>
              <a:t>   </a:t>
            </a:r>
            <a:r>
              <a:rPr lang="ko-KR" altLang="en-US" sz="1600" b="1" dirty="0" smtClean="0"/>
              <a:t>가능 하도록 </a:t>
            </a:r>
            <a:r>
              <a:rPr lang="ko-KR" altLang="en-US" sz="1600" b="1" dirty="0"/>
              <a:t>개발된 것이 가장 큰 특징으로 </a:t>
            </a:r>
            <a:r>
              <a:rPr lang="ko-KR" altLang="en-US" sz="1600" b="1" dirty="0" smtClean="0"/>
              <a:t>단열바닥재를 블록</a:t>
            </a:r>
            <a:endParaRPr lang="en-US" altLang="ko-KR" sz="1600" b="1" dirty="0" smtClean="0"/>
          </a:p>
          <a:p>
            <a:r>
              <a:rPr lang="en-US" altLang="ko-KR" sz="1600" b="1" dirty="0"/>
              <a:t> </a:t>
            </a:r>
            <a:r>
              <a:rPr lang="en-US" altLang="ko-KR" sz="1600" b="1" dirty="0" smtClean="0"/>
              <a:t>   </a:t>
            </a:r>
            <a:r>
              <a:rPr lang="ko-KR" altLang="en-US" sz="1600" b="1" dirty="0" smtClean="0"/>
              <a:t>처럼 </a:t>
            </a:r>
            <a:r>
              <a:rPr lang="ko-KR" altLang="en-US" sz="1600" b="1" dirty="0"/>
              <a:t>끼</a:t>
            </a:r>
            <a:r>
              <a:rPr lang="ko-KR" altLang="en-US" sz="1600" b="1" dirty="0" smtClean="0"/>
              <a:t>워 맞추고 배관 홈에 배관을 설치한 후 분배기 연결만</a:t>
            </a:r>
            <a:endParaRPr lang="en-US" altLang="ko-KR" sz="1600" b="1" dirty="0" smtClean="0"/>
          </a:p>
          <a:p>
            <a:r>
              <a:rPr lang="en-US" altLang="ko-KR" sz="1600" b="1" dirty="0"/>
              <a:t> </a:t>
            </a:r>
            <a:r>
              <a:rPr lang="en-US" altLang="ko-KR" sz="1600" b="1" dirty="0" smtClean="0"/>
              <a:t>  </a:t>
            </a:r>
            <a:r>
              <a:rPr lang="ko-KR" altLang="en-US" sz="1600" b="1" dirty="0" smtClean="0"/>
              <a:t> 하면</a:t>
            </a:r>
            <a:r>
              <a:rPr lang="en-US" altLang="ko-KR" sz="1600" b="1" dirty="0" smtClean="0"/>
              <a:t> </a:t>
            </a:r>
            <a:r>
              <a:rPr lang="ko-KR" altLang="en-US" sz="1600" b="1" dirty="0" smtClean="0"/>
              <a:t>되는 직렬 배관방식의 제품입니다</a:t>
            </a:r>
            <a:r>
              <a:rPr lang="en-US" altLang="ko-KR" sz="1600" b="1" dirty="0" smtClean="0"/>
              <a:t>.</a:t>
            </a:r>
          </a:p>
          <a:p>
            <a:endParaRPr lang="en-US" altLang="ko-KR" sz="16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 smtClean="0"/>
              <a:t>또한 건식난방 </a:t>
            </a:r>
            <a:r>
              <a:rPr lang="ko-KR" altLang="en-US" sz="1600" b="1" dirty="0"/>
              <a:t>시스템의 난제인 시공 </a:t>
            </a:r>
            <a:r>
              <a:rPr lang="ko-KR" altLang="en-US" sz="1600" b="1" dirty="0" smtClean="0"/>
              <a:t>후 마감을 더욱</a:t>
            </a:r>
            <a:endParaRPr lang="en-US" altLang="ko-KR" sz="1600" b="1" dirty="0" smtClean="0"/>
          </a:p>
          <a:p>
            <a:r>
              <a:rPr lang="en-US" altLang="ko-KR" sz="1600" b="1" dirty="0"/>
              <a:t> </a:t>
            </a:r>
            <a:r>
              <a:rPr lang="en-US" altLang="ko-KR" sz="1600" b="1" dirty="0" smtClean="0"/>
              <a:t>  </a:t>
            </a:r>
            <a:r>
              <a:rPr lang="ko-KR" altLang="en-US" sz="1600" b="1" dirty="0" smtClean="0"/>
              <a:t> </a:t>
            </a:r>
            <a:r>
              <a:rPr lang="ko-KR" altLang="en-US" sz="1600" b="1" dirty="0"/>
              <a:t>완벽한 품질로 완성할 수 있는 </a:t>
            </a:r>
            <a:r>
              <a:rPr lang="ko-KR" altLang="en-US" sz="1600" b="1" dirty="0" err="1" smtClean="0"/>
              <a:t>에스로</a:t>
            </a:r>
            <a:r>
              <a:rPr lang="ko-KR" altLang="en-US" sz="1600" b="1" dirty="0" smtClean="0"/>
              <a:t> 주력 제품입니다</a:t>
            </a:r>
            <a:r>
              <a:rPr lang="en-US" altLang="ko-KR" sz="1600" b="1" dirty="0"/>
              <a:t>.</a:t>
            </a:r>
            <a:endParaRPr lang="ko-KR" altLang="en-US" sz="1600" b="1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916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1861567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2)</a:t>
            </a:r>
            <a:r>
              <a:rPr lang="ko-KR" altLang="en-US" sz="1800" b="1" dirty="0" smtClean="0"/>
              <a:t>제품 기</a:t>
            </a:r>
            <a:r>
              <a:rPr lang="ko-KR" altLang="en-US" sz="1800" b="1" dirty="0"/>
              <a:t>본</a:t>
            </a:r>
            <a:r>
              <a:rPr lang="ko-KR" altLang="en-US" sz="1800" b="1" dirty="0" smtClean="0"/>
              <a:t>구성</a:t>
            </a:r>
            <a:endParaRPr lang="ko-KR" altLang="en-US" sz="1800" b="1" dirty="0"/>
          </a:p>
        </p:txBody>
      </p:sp>
      <p:sp>
        <p:nvSpPr>
          <p:cNvPr id="15" name="직사각형 14"/>
          <p:cNvSpPr/>
          <p:nvPr/>
        </p:nvSpPr>
        <p:spPr>
          <a:xfrm>
            <a:off x="1230348" y="1899245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956065" y="1899245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681784" y="1899245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230349" y="4116909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3956066" y="4116909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681785" y="4116909"/>
            <a:ext cx="2725719" cy="221766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3956065" y="1899245"/>
            <a:ext cx="2027942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chemeClr val="tx1"/>
                </a:solidFill>
              </a:rPr>
              <a:t>블럭형</a:t>
            </a:r>
            <a:r>
              <a:rPr lang="ko-KR" altLang="en-US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곡선바닥재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(B1212)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31716" y="1899245"/>
            <a:ext cx="1849596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1231716" y="4116909"/>
            <a:ext cx="1945574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블럭형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터미널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(BT606)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956064" y="4116909"/>
            <a:ext cx="1946945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  <a:latin typeface="+mn-ea"/>
              </a:rPr>
              <a:t>방열판</a:t>
            </a:r>
            <a:r>
              <a:rPr lang="en-US" altLang="ko-KR" sz="1200" b="1" dirty="0" smtClean="0">
                <a:solidFill>
                  <a:schemeClr val="tx1"/>
                </a:solidFill>
                <a:latin typeface="+mn-ea"/>
              </a:rPr>
              <a:t>,</a:t>
            </a:r>
            <a:r>
              <a:rPr lang="ko-KR" altLang="en-US" sz="1200" b="1" dirty="0" err="1" smtClean="0">
                <a:solidFill>
                  <a:schemeClr val="tx1"/>
                </a:solidFill>
                <a:latin typeface="+mn-ea"/>
              </a:rPr>
              <a:t>보호판</a:t>
            </a:r>
            <a:r>
              <a:rPr lang="en-US" altLang="ko-KR" sz="1200" b="1" dirty="0" smtClean="0">
                <a:solidFill>
                  <a:schemeClr val="tx1"/>
                </a:solidFill>
                <a:latin typeface="+mn-ea"/>
              </a:rPr>
              <a:t>(SB600)</a:t>
            </a:r>
            <a:endParaRPr lang="ko-KR" altLang="en-US" sz="12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681784" y="1899245"/>
            <a:ext cx="1960442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블럭형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유턴바닥재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(B303)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681784" y="4116909"/>
            <a:ext cx="1946943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블럭형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배관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(SP70)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230344" y="1901168"/>
            <a:ext cx="1946945" cy="2376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tx1"/>
                </a:solidFill>
              </a:rPr>
              <a:t>블럭형</a:t>
            </a:r>
            <a:r>
              <a:rPr lang="ko-KR" altLang="en-US" sz="1200" b="1" dirty="0" smtClean="0">
                <a:solidFill>
                  <a:schemeClr val="tx1"/>
                </a:solidFill>
              </a:rPr>
              <a:t> 직선바닥재</a:t>
            </a:r>
            <a:r>
              <a:rPr lang="en-US" altLang="ko-KR" sz="1200" b="1" dirty="0" smtClean="0">
                <a:solidFill>
                  <a:schemeClr val="tx1"/>
                </a:solidFill>
              </a:rPr>
              <a:t>(B909)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11269" name="Picture 5" descr="D:\신규 홈피제작\홈피참고자료들\2qmffjrb9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4593" y="2048247"/>
            <a:ext cx="138606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참고\터미널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88" y="4743333"/>
            <a:ext cx="1750534" cy="1175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참고\유턴용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31" y="2673882"/>
            <a:ext cx="844520" cy="860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참고\블럭8[꾸미기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99" y="2325983"/>
            <a:ext cx="2243122" cy="14954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12" y="4789113"/>
            <a:ext cx="1167614" cy="10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자재관리\보호판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16" y="4979788"/>
            <a:ext cx="1868488" cy="792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29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2717570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3)</a:t>
            </a:r>
            <a:r>
              <a:rPr lang="ko-KR" altLang="en-US" sz="1800" b="1" dirty="0" smtClean="0"/>
              <a:t>제품설치 단계 및 구조</a:t>
            </a:r>
            <a:endParaRPr lang="ko-KR" altLang="en-US" sz="1800" b="1" dirty="0"/>
          </a:p>
        </p:txBody>
      </p:sp>
      <p:graphicFrame>
        <p:nvGraphicFramePr>
          <p:cNvPr id="12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17957080"/>
              </p:ext>
            </p:extLst>
          </p:nvPr>
        </p:nvGraphicFramePr>
        <p:xfrm>
          <a:off x="4111799" y="1576238"/>
          <a:ext cx="5256584" cy="2267223"/>
        </p:xfrm>
        <a:graphic>
          <a:graphicData uri="http://schemas.openxmlformats.org/drawingml/2006/table">
            <a:tbl>
              <a:tblPr/>
              <a:tblGrid>
                <a:gridCol w="1636500"/>
                <a:gridCol w="1368152"/>
                <a:gridCol w="1171812"/>
                <a:gridCol w="1080120"/>
              </a:tblGrid>
              <a:tr h="0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품명</a:t>
                      </a: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규격</a:t>
                      </a: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재질</a:t>
                      </a: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중량</a:t>
                      </a: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E2"/>
                    </a:solidFill>
                  </a:tcPr>
                </a:tc>
              </a:tr>
              <a:tr h="297086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직선재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(B909)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909x1212x20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1,075g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곡선재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(B1212)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1212x303x20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348g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유턴재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(B303)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303x303x20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78g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터미널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(BT606)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606x909x20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EPP</a:t>
                      </a:r>
                      <a:endParaRPr kumimoji="1" lang="ko-KR" altLang="ko-KR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418g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HY견고딕" pitchFamily="18" charset="-127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보호방열판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(SB600)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604x906x0.4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GI</a:t>
                      </a:r>
                      <a:r>
                        <a:rPr kumimoji="1" lang="en-US" altLang="ko-K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유기질피막</a:t>
                      </a:r>
                      <a:r>
                        <a:rPr kumimoji="1" lang="en-US" altLang="ko-K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ko-KR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1300g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523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배관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(SP70)</a:t>
                      </a: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13x13x8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￠</a:t>
                      </a:r>
                      <a:endParaRPr kumimoji="1" lang="ko-KR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rPr>
                        <a:t>EPDM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고무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D:\참고\바닥재설치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1611213"/>
            <a:ext cx="211223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참고\배관설치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3195389"/>
            <a:ext cx="2112234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참고\보호판설치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19" y="4779565"/>
            <a:ext cx="2112236" cy="1584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타원 1"/>
          <p:cNvSpPr/>
          <p:nvPr/>
        </p:nvSpPr>
        <p:spPr>
          <a:xfrm>
            <a:off x="1444420" y="1464114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1</a:t>
            </a:r>
            <a:endParaRPr lang="ko-KR" altLang="en-US" sz="1600" b="1" dirty="0"/>
          </a:p>
        </p:txBody>
      </p:sp>
      <p:sp>
        <p:nvSpPr>
          <p:cNvPr id="16" name="타원 15"/>
          <p:cNvSpPr/>
          <p:nvPr/>
        </p:nvSpPr>
        <p:spPr>
          <a:xfrm>
            <a:off x="1444420" y="3048290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2</a:t>
            </a:r>
            <a:endParaRPr lang="ko-KR" altLang="en-US" sz="1600" b="1" dirty="0"/>
          </a:p>
        </p:txBody>
      </p:sp>
      <p:sp>
        <p:nvSpPr>
          <p:cNvPr id="17" name="타원 16"/>
          <p:cNvSpPr/>
          <p:nvPr/>
        </p:nvSpPr>
        <p:spPr>
          <a:xfrm>
            <a:off x="1444420" y="4632466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3</a:t>
            </a:r>
            <a:endParaRPr lang="ko-KR" altLang="en-US" sz="1600" b="1" dirty="0"/>
          </a:p>
        </p:txBody>
      </p:sp>
      <p:sp>
        <p:nvSpPr>
          <p:cNvPr id="18" name="타원 17"/>
          <p:cNvSpPr/>
          <p:nvPr/>
        </p:nvSpPr>
        <p:spPr>
          <a:xfrm>
            <a:off x="4183807" y="5715669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1</a:t>
            </a:r>
            <a:endParaRPr lang="ko-KR" altLang="en-US" sz="1600" b="1" dirty="0"/>
          </a:p>
        </p:txBody>
      </p:sp>
      <p:sp>
        <p:nvSpPr>
          <p:cNvPr id="19" name="타원 18"/>
          <p:cNvSpPr/>
          <p:nvPr/>
        </p:nvSpPr>
        <p:spPr>
          <a:xfrm>
            <a:off x="4179318" y="5329594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2</a:t>
            </a:r>
            <a:endParaRPr lang="ko-KR" altLang="en-US" sz="1600" b="1" dirty="0"/>
          </a:p>
        </p:txBody>
      </p:sp>
      <p:sp>
        <p:nvSpPr>
          <p:cNvPr id="20" name="타원 19"/>
          <p:cNvSpPr/>
          <p:nvPr/>
        </p:nvSpPr>
        <p:spPr>
          <a:xfrm>
            <a:off x="4179318" y="4950833"/>
            <a:ext cx="294198" cy="2941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3</a:t>
            </a:r>
            <a:endParaRPr lang="ko-KR" altLang="en-US" sz="1600" b="1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7268716" y="5236291"/>
            <a:ext cx="756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7394730" y="4779565"/>
            <a:ext cx="6300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7268716" y="5711263"/>
            <a:ext cx="7560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72239" y="4620036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방열</a:t>
            </a:r>
            <a:r>
              <a:rPr lang="en-US" altLang="ko-KR" sz="1400" b="1" dirty="0" smtClean="0"/>
              <a:t>,</a:t>
            </a:r>
            <a:r>
              <a:rPr lang="ko-KR" altLang="en-US" sz="1400" b="1" dirty="0" err="1" smtClean="0"/>
              <a:t>보호판</a:t>
            </a:r>
            <a:endParaRPr lang="ko-KR" alt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072239" y="509114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난방배관</a:t>
            </a:r>
            <a:endParaRPr lang="ko-KR" alt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072238" y="555323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단열바닥재</a:t>
            </a:r>
            <a:endParaRPr lang="ko-KR" altLang="en-US" sz="1400" b="1" dirty="0"/>
          </a:p>
        </p:txBody>
      </p:sp>
      <p:pic>
        <p:nvPicPr>
          <p:cNvPr id="2050" name="Picture 2" descr="D:\참고\블럭구조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05" y="4289462"/>
            <a:ext cx="3010934" cy="20022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594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D:\임시업무\그림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33" y="5359240"/>
            <a:ext cx="3207370" cy="1100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임시업무\그림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32" y="5355629"/>
            <a:ext cx="3207370" cy="1100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/>
          <p:cNvSpPr/>
          <p:nvPr/>
        </p:nvSpPr>
        <p:spPr>
          <a:xfrm>
            <a:off x="1303487" y="1539205"/>
            <a:ext cx="3888433" cy="3671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</a:rPr>
              <a:t>리모델링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시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1861567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4)</a:t>
            </a:r>
            <a:r>
              <a:rPr lang="ko-KR" altLang="en-US" sz="1800" b="1" dirty="0" smtClean="0"/>
              <a:t>제품설치 유형</a:t>
            </a:r>
            <a:endParaRPr lang="ko-KR" altLang="en-US" sz="1800" b="1" dirty="0"/>
          </a:p>
        </p:txBody>
      </p:sp>
      <p:sp>
        <p:nvSpPr>
          <p:cNvPr id="15" name="직사각형 14"/>
          <p:cNvSpPr/>
          <p:nvPr/>
        </p:nvSpPr>
        <p:spPr>
          <a:xfrm>
            <a:off x="1303487" y="1539205"/>
            <a:ext cx="3888433" cy="334996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5191920" y="1539205"/>
            <a:ext cx="4032447" cy="3671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신축 시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191920" y="1539205"/>
            <a:ext cx="4032447" cy="334996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543194" y="1971253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 smtClean="0"/>
              <a:t>☞상업용 공간 설치도</a:t>
            </a:r>
            <a:endParaRPr lang="ko-KR" altLang="en-US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43194" y="3002667"/>
            <a:ext cx="2844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 smtClean="0"/>
              <a:t>☞공동</a:t>
            </a:r>
            <a:r>
              <a:rPr lang="en-US" altLang="ko-KR" sz="1100" b="1" dirty="0" smtClean="0"/>
              <a:t>/</a:t>
            </a:r>
            <a:r>
              <a:rPr lang="ko-KR" altLang="en-US" sz="1100" b="1" dirty="0" smtClean="0"/>
              <a:t>주택 등 기존난방 </a:t>
            </a:r>
            <a:r>
              <a:rPr lang="ko-KR" altLang="en-US" sz="1100" b="1" dirty="0" err="1" smtClean="0"/>
              <a:t>철거없이</a:t>
            </a:r>
            <a:r>
              <a:rPr lang="ko-KR" altLang="en-US" sz="1100" b="1" dirty="0" smtClean="0"/>
              <a:t> 설치도</a:t>
            </a:r>
            <a:endParaRPr lang="ko-KR" altLang="en-US" sz="1100" b="1" dirty="0"/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7409" y="4484412"/>
            <a:ext cx="360028" cy="99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5565" y="4484411"/>
            <a:ext cx="360027" cy="99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직사각형 26"/>
          <p:cNvSpPr/>
          <p:nvPr/>
        </p:nvSpPr>
        <p:spPr>
          <a:xfrm>
            <a:off x="1294314" y="5239611"/>
            <a:ext cx="3897606" cy="134015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5191919" y="5239611"/>
            <a:ext cx="4041960" cy="1340154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2095575" y="5706462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297" y="567535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난방패널</a:t>
            </a:r>
            <a:endParaRPr lang="ko-KR" altLang="en-US" sz="800" b="1" dirty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2954039" y="6075709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32156" y="6044599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 </a:t>
            </a:r>
            <a:r>
              <a:rPr lang="ko-KR" altLang="en-US" sz="800" b="1" dirty="0" err="1" smtClean="0"/>
              <a:t>보호판</a:t>
            </a:r>
            <a:endParaRPr lang="ko-KR" altLang="en-US" sz="800" b="1" dirty="0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4144469" y="5967987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22586" y="5936877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 마감재</a:t>
            </a:r>
            <a:endParaRPr lang="ko-KR" altLang="en-US" sz="800" b="1" dirty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5833934" y="5891375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97665" y="586026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난방패널</a:t>
            </a:r>
            <a:endParaRPr lang="ko-KR" altLang="en-US" sz="800" b="1" dirty="0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6700714" y="6187642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8831" y="6156532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 </a:t>
            </a:r>
            <a:r>
              <a:rPr lang="ko-KR" altLang="en-US" sz="800" b="1" dirty="0" err="1" smtClean="0"/>
              <a:t>보호판</a:t>
            </a:r>
            <a:endParaRPr lang="ko-KR" altLang="en-US" sz="800" b="1" dirty="0"/>
          </a:p>
        </p:txBody>
      </p:sp>
      <p:sp>
        <p:nvSpPr>
          <p:cNvPr id="51" name="모서리가 둥근 직사각형 50"/>
          <p:cNvSpPr/>
          <p:nvPr/>
        </p:nvSpPr>
        <p:spPr>
          <a:xfrm>
            <a:off x="7780834" y="6160778"/>
            <a:ext cx="504480" cy="153224"/>
          </a:xfrm>
          <a:prstGeom prst="roundRect">
            <a:avLst>
              <a:gd name="adj" fmla="val 46486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b="1" dirty="0">
              <a:ln w="9525">
                <a:noFill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58951" y="6129668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b="1" dirty="0" smtClean="0"/>
              <a:t> 마감재</a:t>
            </a:r>
            <a:endParaRPr lang="ko-KR" altLang="en-US" sz="800" b="1" dirty="0"/>
          </a:p>
        </p:txBody>
      </p:sp>
      <p:pic>
        <p:nvPicPr>
          <p:cNvPr id="11267" name="Picture 3" descr="D:\참고\신축시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00" y="1722789"/>
            <a:ext cx="3233187" cy="2284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1624509" y="2187509"/>
            <a:ext cx="3207370" cy="799349"/>
            <a:chOff x="1624509" y="2187509"/>
            <a:chExt cx="3207370" cy="79934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509" y="2187509"/>
              <a:ext cx="3207370" cy="799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직선 연결선 3"/>
            <p:cNvCxnSpPr/>
            <p:nvPr/>
          </p:nvCxnSpPr>
          <p:spPr>
            <a:xfrm>
              <a:off x="1639432" y="2232863"/>
              <a:ext cx="3192447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/>
          <p:cNvGrpSpPr/>
          <p:nvPr/>
        </p:nvGrpSpPr>
        <p:grpSpPr>
          <a:xfrm>
            <a:off x="1580679" y="3214189"/>
            <a:ext cx="3251200" cy="1586771"/>
            <a:chOff x="1580679" y="3214189"/>
            <a:chExt cx="3251200" cy="158677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679" y="3214189"/>
              <a:ext cx="3251200" cy="1586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직선 연결선 52"/>
            <p:cNvCxnSpPr/>
            <p:nvPr/>
          </p:nvCxnSpPr>
          <p:spPr>
            <a:xfrm>
              <a:off x="1624509" y="3264277"/>
              <a:ext cx="3192447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8" name="Picture 4" descr="D:\참고\신축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55" y="3133472"/>
            <a:ext cx="3288214" cy="2323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06890" y="2026249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/>
              <a:t>방열보호판</a:t>
            </a:r>
            <a:endParaRPr lang="ko-KR" altLang="en-US" sz="900" dirty="0"/>
          </a:p>
        </p:txBody>
      </p:sp>
      <p:sp>
        <p:nvSpPr>
          <p:cNvPr id="54" name="TextBox 53"/>
          <p:cNvSpPr txBox="1"/>
          <p:nvPr/>
        </p:nvSpPr>
        <p:spPr>
          <a:xfrm>
            <a:off x="8307605" y="2187509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난방패널</a:t>
            </a:r>
            <a:endParaRPr lang="ko-KR" altLang="en-US" sz="900" dirty="0"/>
          </a:p>
        </p:txBody>
      </p:sp>
      <p:sp>
        <p:nvSpPr>
          <p:cNvPr id="55" name="TextBox 54"/>
          <p:cNvSpPr txBox="1"/>
          <p:nvPr/>
        </p:nvSpPr>
        <p:spPr>
          <a:xfrm>
            <a:off x="8307605" y="231968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몰탈</a:t>
            </a:r>
            <a:endParaRPr lang="ko-KR" altLang="en-US" sz="900" dirty="0"/>
          </a:p>
        </p:txBody>
      </p:sp>
      <p:sp>
        <p:nvSpPr>
          <p:cNvPr id="56" name="TextBox 55"/>
          <p:cNvSpPr txBox="1"/>
          <p:nvPr/>
        </p:nvSpPr>
        <p:spPr>
          <a:xfrm>
            <a:off x="8303045" y="2471767"/>
            <a:ext cx="11544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단열재</a:t>
            </a:r>
            <a:r>
              <a:rPr lang="en-US" altLang="ko-KR" sz="900" dirty="0" smtClean="0"/>
              <a:t>/</a:t>
            </a:r>
            <a:r>
              <a:rPr lang="ko-KR" altLang="en-US" sz="900" dirty="0" err="1" smtClean="0"/>
              <a:t>층간소음재</a:t>
            </a:r>
            <a:endParaRPr lang="ko-KR" altLang="en-US" sz="900" dirty="0"/>
          </a:p>
        </p:txBody>
      </p:sp>
      <p:sp>
        <p:nvSpPr>
          <p:cNvPr id="57" name="TextBox 56"/>
          <p:cNvSpPr txBox="1"/>
          <p:nvPr/>
        </p:nvSpPr>
        <p:spPr>
          <a:xfrm>
            <a:off x="8288263" y="2891255"/>
            <a:ext cx="10326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콘크리트 슬라브</a:t>
            </a:r>
            <a:endParaRPr lang="ko-KR" altLang="en-US" sz="900" dirty="0"/>
          </a:p>
        </p:txBody>
      </p:sp>
      <p:sp>
        <p:nvSpPr>
          <p:cNvPr id="58" name="TextBox 57"/>
          <p:cNvSpPr txBox="1"/>
          <p:nvPr/>
        </p:nvSpPr>
        <p:spPr>
          <a:xfrm>
            <a:off x="8306890" y="3483421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/>
              <a:t>방열보호판</a:t>
            </a:r>
            <a:endParaRPr lang="ko-KR" altLang="en-US" sz="900" dirty="0"/>
          </a:p>
        </p:txBody>
      </p:sp>
      <p:sp>
        <p:nvSpPr>
          <p:cNvPr id="59" name="TextBox 58"/>
          <p:cNvSpPr txBox="1"/>
          <p:nvPr/>
        </p:nvSpPr>
        <p:spPr>
          <a:xfrm>
            <a:off x="8307605" y="3621693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난방패널</a:t>
            </a:r>
            <a:endParaRPr lang="ko-KR" altLang="en-US" sz="900" dirty="0"/>
          </a:p>
        </p:txBody>
      </p:sp>
      <p:sp>
        <p:nvSpPr>
          <p:cNvPr id="60" name="TextBox 59"/>
          <p:cNvSpPr txBox="1"/>
          <p:nvPr/>
        </p:nvSpPr>
        <p:spPr>
          <a:xfrm>
            <a:off x="8307605" y="377685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몰탈</a:t>
            </a:r>
            <a:endParaRPr lang="ko-KR" altLang="en-US" sz="900" dirty="0"/>
          </a:p>
        </p:txBody>
      </p:sp>
      <p:sp>
        <p:nvSpPr>
          <p:cNvPr id="61" name="TextBox 60"/>
          <p:cNvSpPr txBox="1"/>
          <p:nvPr/>
        </p:nvSpPr>
        <p:spPr>
          <a:xfrm>
            <a:off x="8303045" y="3928939"/>
            <a:ext cx="11544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단열재</a:t>
            </a:r>
            <a:r>
              <a:rPr lang="en-US" altLang="ko-KR" sz="900" dirty="0" smtClean="0"/>
              <a:t>/</a:t>
            </a:r>
            <a:r>
              <a:rPr lang="ko-KR" altLang="en-US" sz="900" dirty="0" err="1" smtClean="0"/>
              <a:t>층간소음재</a:t>
            </a:r>
            <a:endParaRPr lang="ko-KR" altLang="en-US" sz="900" dirty="0"/>
          </a:p>
        </p:txBody>
      </p:sp>
      <p:sp>
        <p:nvSpPr>
          <p:cNvPr id="62" name="TextBox 61"/>
          <p:cNvSpPr txBox="1"/>
          <p:nvPr/>
        </p:nvSpPr>
        <p:spPr>
          <a:xfrm>
            <a:off x="8288263" y="4348427"/>
            <a:ext cx="10326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콘크리트 슬라브</a:t>
            </a:r>
            <a:endParaRPr lang="ko-KR" altLang="en-US" sz="900" dirty="0"/>
          </a:p>
        </p:txBody>
      </p:sp>
      <p:sp>
        <p:nvSpPr>
          <p:cNvPr id="63" name="TextBox 62"/>
          <p:cNvSpPr txBox="1"/>
          <p:nvPr/>
        </p:nvSpPr>
        <p:spPr>
          <a:xfrm>
            <a:off x="5423640" y="1971253"/>
            <a:ext cx="24080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smtClean="0"/>
              <a:t>☞장수명 주택을 위한 미래형 시공 </a:t>
            </a:r>
            <a:endParaRPr lang="ko-KR" altLang="en-US" sz="11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5443203" y="3369186"/>
            <a:ext cx="2217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 smtClean="0"/>
              <a:t>☞현재 주로 시공하고 있는 방식</a:t>
            </a:r>
            <a:endParaRPr lang="ko-KR" altLang="en-US" sz="1100" b="1" dirty="0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4648949" y="3518573"/>
            <a:ext cx="0" cy="1207566"/>
          </a:xfrm>
          <a:prstGeom prst="straightConnector1">
            <a:avLst/>
          </a:prstGeom>
          <a:ln w="28575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4398111" y="3972951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b="1" dirty="0" smtClean="0">
                <a:solidFill>
                  <a:srgbClr val="FFC000"/>
                </a:solidFill>
              </a:rPr>
              <a:t>기존설치구역</a:t>
            </a:r>
            <a:endParaRPr lang="ko-KR" altLang="en-US" sz="1050" b="1" dirty="0">
              <a:solidFill>
                <a:srgbClr val="FFC000"/>
              </a:solidFill>
            </a:endParaRPr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8997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4201951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5) </a:t>
            </a:r>
            <a:r>
              <a:rPr lang="ko-KR" altLang="en-US" sz="1800" b="1" dirty="0" err="1" smtClean="0"/>
              <a:t>분배기앞</a:t>
            </a:r>
            <a:r>
              <a:rPr lang="ko-KR" altLang="en-US" sz="1800" b="1" dirty="0" smtClean="0"/>
              <a:t> 시공 마무리</a:t>
            </a:r>
            <a:r>
              <a:rPr lang="en-US" altLang="ko-KR" sz="1800" b="1" dirty="0" smtClean="0"/>
              <a:t>(</a:t>
            </a:r>
            <a:r>
              <a:rPr lang="ko-KR" altLang="en-US" sz="1800" b="1" dirty="0" smtClean="0"/>
              <a:t>터미널 활용</a:t>
            </a:r>
            <a:r>
              <a:rPr lang="en-US" altLang="ko-KR" sz="1800" b="1" dirty="0" smtClean="0"/>
              <a:t>)</a:t>
            </a:r>
            <a:r>
              <a:rPr lang="ko-KR" altLang="en-US" sz="1800" b="1" dirty="0" smtClean="0"/>
              <a:t> </a:t>
            </a:r>
            <a:endParaRPr lang="ko-KR" altLang="en-US" sz="1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11" y="1670967"/>
            <a:ext cx="761047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5645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참고\제목-없음-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8" y="4059485"/>
            <a:ext cx="9872439" cy="3195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4638" y="900930"/>
            <a:ext cx="1694107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Greetings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1673" y="1389311"/>
            <a:ext cx="1208492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2. </a:t>
            </a:r>
            <a:r>
              <a:rPr lang="ko-KR" altLang="en-US" b="1" dirty="0" smtClean="0"/>
              <a:t>인사</a:t>
            </a:r>
            <a:r>
              <a:rPr lang="ko-KR" altLang="en-US" b="1" dirty="0"/>
              <a:t>말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8856" y="2165555"/>
            <a:ext cx="7495564" cy="4252127"/>
          </a:xfrm>
          <a:prstGeom prst="rect">
            <a:avLst/>
          </a:prstGeom>
          <a:noFill/>
        </p:spPr>
        <p:txBody>
          <a:bodyPr wrap="square" lIns="96204" tIns="48102" rIns="96204" bIns="4810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dirty="0">
                <a:latin typeface="+mn-ea"/>
              </a:rPr>
              <a:t>신개념의 미래지향적 온수난방제품을 전문 생산하는 기업 </a:t>
            </a:r>
            <a:r>
              <a:rPr lang="ko-KR" altLang="en-US" sz="1500" dirty="0" err="1">
                <a:latin typeface="+mn-ea"/>
              </a:rPr>
              <a:t>에스로는</a:t>
            </a:r>
            <a:r>
              <a:rPr lang="ko-KR" altLang="en-US" sz="1500" dirty="0">
                <a:latin typeface="+mn-ea"/>
              </a:rPr>
              <a:t> 국내 최초로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4</a:t>
            </a:r>
            <a:r>
              <a:rPr lang="ko-KR" altLang="en-US" sz="1500" dirty="0">
                <a:latin typeface="+mn-ea"/>
              </a:rPr>
              <a:t>각형 특수배관을 사용한 인체의 모세혈관 원리를 개발하여 신축 및 </a:t>
            </a:r>
            <a:r>
              <a:rPr lang="ko-KR" altLang="en-US" sz="1500" dirty="0" err="1">
                <a:latin typeface="+mn-ea"/>
              </a:rPr>
              <a:t>리모델링의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500" dirty="0">
                <a:latin typeface="+mn-ea"/>
              </a:rPr>
              <a:t>온수난방 시스템에 적용하면서 건식난방 시스템의 고질적 난제를 더욱 완벽한 품질로 완성하였습니다</a:t>
            </a:r>
            <a:r>
              <a:rPr lang="en-US" altLang="ko-KR" sz="15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500" dirty="0" err="1">
                <a:latin typeface="+mn-ea"/>
              </a:rPr>
              <a:t>에스로</a:t>
            </a:r>
            <a:r>
              <a:rPr lang="ko-KR" altLang="en-US" sz="1500" dirty="0">
                <a:latin typeface="+mn-ea"/>
              </a:rPr>
              <a:t> 제품은 친환경이면서 </a:t>
            </a:r>
            <a:r>
              <a:rPr lang="en-US" altLang="ko-KR" sz="1500" dirty="0">
                <a:latin typeface="+mn-ea"/>
              </a:rPr>
              <a:t>DIY</a:t>
            </a:r>
            <a:r>
              <a:rPr lang="ko-KR" altLang="en-US" sz="1500" dirty="0">
                <a:latin typeface="+mn-ea"/>
              </a:rPr>
              <a:t>형 온수난방 패널로써 난방이 필요한 장소에는 저렴하게 누구나 쉽고 빠르고 편리한 시공이 가능하도록 개발된 것이 큰 특징으로 배관의 구경을 줄여 실제 물을 데우는 에너지는 적게 하면서도 </a:t>
            </a:r>
            <a:r>
              <a:rPr lang="ko-KR" altLang="en-US" sz="1500" dirty="0" smtClean="0">
                <a:latin typeface="+mn-ea"/>
              </a:rPr>
              <a:t>난방에너지의 효율은 </a:t>
            </a:r>
            <a:r>
              <a:rPr lang="ko-KR" altLang="en-US" sz="1500" dirty="0">
                <a:latin typeface="+mn-ea"/>
              </a:rPr>
              <a:t>더 </a:t>
            </a:r>
            <a:r>
              <a:rPr lang="ko-KR" altLang="en-US" sz="1500" dirty="0" err="1">
                <a:latin typeface="+mn-ea"/>
              </a:rPr>
              <a:t>높힌</a:t>
            </a:r>
            <a:r>
              <a:rPr lang="ko-KR" altLang="en-US" sz="1500" dirty="0">
                <a:latin typeface="+mn-ea"/>
              </a:rPr>
              <a:t> 차세대 온수난방 시스템입니다</a:t>
            </a:r>
            <a:r>
              <a:rPr lang="en-US" altLang="ko-KR" sz="15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500" dirty="0" err="1">
                <a:latin typeface="+mn-ea"/>
              </a:rPr>
              <a:t>에스로는</a:t>
            </a:r>
            <a:r>
              <a:rPr lang="ko-KR" altLang="en-US" sz="1500" dirty="0">
                <a:latin typeface="+mn-ea"/>
              </a:rPr>
              <a:t> 차별화된 보유기술과 품질로 끊임없이 도전하는 불굴의 정신으로 국민들께 </a:t>
            </a:r>
            <a:r>
              <a:rPr lang="ko-KR" altLang="en-US" sz="1500" dirty="0" err="1">
                <a:latin typeface="+mn-ea"/>
              </a:rPr>
              <a:t>사랑받는</a:t>
            </a:r>
            <a:r>
              <a:rPr lang="ko-KR" altLang="en-US" sz="1500" dirty="0">
                <a:latin typeface="+mn-ea"/>
              </a:rPr>
              <a:t> 기업으로 우리의 꿈과 희망을 실현하고자 합니다</a:t>
            </a:r>
            <a:r>
              <a:rPr lang="en-US" altLang="ko-KR" sz="15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latin typeface="+mn-ea"/>
              </a:rPr>
              <a:t>                                                                               - </a:t>
            </a:r>
            <a:r>
              <a:rPr lang="ko-KR" altLang="en-US" sz="1500" dirty="0">
                <a:latin typeface="+mn-ea"/>
              </a:rPr>
              <a:t>임직원 일동</a:t>
            </a:r>
            <a:endParaRPr lang="en-US" altLang="ko-KR" sz="15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/>
              <a:t>                                                                              </a:t>
            </a:r>
            <a:endParaRPr lang="ko-KR" altLang="en-US" sz="15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957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참고\블럭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2" y="1611213"/>
            <a:ext cx="8300083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2486738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6)</a:t>
            </a:r>
            <a:r>
              <a:rPr lang="ko-KR" altLang="en-US" sz="1800" b="1" dirty="0" smtClean="0"/>
              <a:t>제품의 특징 및 장점</a:t>
            </a:r>
            <a:endParaRPr lang="ko-KR" altLang="en-US" sz="1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2" y="1601135"/>
            <a:ext cx="3104577" cy="227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395315" y="1601135"/>
            <a:ext cx="5112568" cy="6024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01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4395315" y="2419617"/>
            <a:ext cx="5112568" cy="5769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02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 </a:t>
            </a:r>
            <a:r>
              <a:rPr lang="ko-KR" altLang="en-US" sz="1400" b="1" dirty="0" err="1" smtClean="0">
                <a:solidFill>
                  <a:schemeClr val="tx1"/>
                </a:solidFill>
              </a:rPr>
              <a:t>보호판이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 얇지만 강도가 우수하여 변형이 적다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altLang="ko-KR" sz="1400" b="1" dirty="0" smtClean="0">
                <a:solidFill>
                  <a:schemeClr val="tx1"/>
                </a:solidFill>
              </a:rPr>
              <a:t>             (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냉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,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압연 </a:t>
            </a:r>
            <a:r>
              <a:rPr lang="ko-KR" altLang="en-US" sz="1400" b="1" dirty="0" err="1" smtClean="0">
                <a:solidFill>
                  <a:schemeClr val="tx1"/>
                </a:solidFill>
              </a:rPr>
              <a:t>포스코정품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)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395315" y="3211264"/>
            <a:ext cx="5112568" cy="5769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03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800" dirty="0" smtClean="0">
                <a:solidFill>
                  <a:schemeClr val="tx1"/>
                </a:solidFill>
              </a:rPr>
              <a:t>  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395315" y="4022076"/>
            <a:ext cx="5112568" cy="5769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04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 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412158" y="4837898"/>
            <a:ext cx="5112568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dirty="0" smtClean="0">
                <a:solidFill>
                  <a:schemeClr val="tx1"/>
                </a:solidFill>
              </a:rPr>
              <a:t> </a:t>
            </a:r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05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r>
              <a:rPr lang="ko-KR" altLang="en-US" sz="1400" dirty="0" smtClean="0">
                <a:solidFill>
                  <a:schemeClr val="tx1"/>
                </a:solidFill>
              </a:rPr>
              <a:t>  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배관의 열전도율이 높아 에너지 효율이 매우 뛰어남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172546" y="4048938"/>
            <a:ext cx="4320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 smtClean="0">
                <a:latin typeface="+mn-ea"/>
              </a:rPr>
              <a:t>사각형의 입</a:t>
            </a:r>
            <a:r>
              <a:rPr lang="en-US" altLang="ko-KR" sz="1400" b="1" dirty="0">
                <a:latin typeface="+mn-ea"/>
              </a:rPr>
              <a:t>,</a:t>
            </a:r>
            <a:r>
              <a:rPr lang="ko-KR" altLang="en-US" sz="1400" b="1" dirty="0" err="1">
                <a:latin typeface="+mn-ea"/>
              </a:rPr>
              <a:t>출수관이</a:t>
            </a:r>
            <a:r>
              <a:rPr lang="ko-KR" altLang="en-US" sz="1400" b="1" dirty="0">
                <a:latin typeface="+mn-ea"/>
              </a:rPr>
              <a:t> 교차 삽입되어 </a:t>
            </a:r>
            <a:r>
              <a:rPr lang="ko-KR" altLang="en-US" sz="1400" b="1" dirty="0" smtClean="0">
                <a:latin typeface="+mn-ea"/>
              </a:rPr>
              <a:t>표면온도의 </a:t>
            </a:r>
            <a:endParaRPr lang="en-US" altLang="ko-KR" sz="1400" b="1" dirty="0" smtClean="0">
              <a:latin typeface="+mn-ea"/>
            </a:endParaRPr>
          </a:p>
          <a:p>
            <a:r>
              <a:rPr lang="ko-KR" altLang="en-US" sz="1400" b="1" dirty="0" smtClean="0">
                <a:latin typeface="+mn-ea"/>
              </a:rPr>
              <a:t>편차가 매우 적다</a:t>
            </a:r>
            <a:r>
              <a:rPr lang="en-US" altLang="ko-KR" sz="1400" b="1" dirty="0">
                <a:latin typeface="+mn-ea"/>
              </a:rPr>
              <a:t>.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119911" y="1748475"/>
            <a:ext cx="4017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/>
              <a:t> 배관이 타사와 달리 윗면이 평면인 사각형이다</a:t>
            </a:r>
            <a:r>
              <a:rPr lang="en-US" altLang="ko-KR" sz="1400" b="1" dirty="0" smtClean="0"/>
              <a:t>.</a:t>
            </a:r>
            <a:endParaRPr lang="ko-KR" altLang="en-US" sz="1400" b="1" dirty="0"/>
          </a:p>
        </p:txBody>
      </p:sp>
      <p:sp>
        <p:nvSpPr>
          <p:cNvPr id="21" name="직사각형 20"/>
          <p:cNvSpPr/>
          <p:nvPr/>
        </p:nvSpPr>
        <p:spPr>
          <a:xfrm>
            <a:off x="4412158" y="5643661"/>
            <a:ext cx="5112568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800" b="1" dirty="0" smtClean="0">
                <a:solidFill>
                  <a:schemeClr val="tx1"/>
                </a:solidFill>
                <a:latin typeface="+mn-ea"/>
              </a:rPr>
              <a:t> 06 </a:t>
            </a:r>
            <a:r>
              <a:rPr lang="ko-KR" altLang="en-US" sz="1800" b="1" dirty="0" err="1" smtClean="0">
                <a:solidFill>
                  <a:schemeClr val="tx1"/>
                </a:solidFill>
                <a:latin typeface="+mn-ea"/>
              </a:rPr>
              <a:t>ㅣ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12965" y="3238126"/>
            <a:ext cx="4380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1400" b="1" dirty="0" err="1" smtClean="0">
                <a:solidFill>
                  <a:prstClr val="black"/>
                </a:solidFill>
              </a:rPr>
              <a:t>바닥면</a:t>
            </a:r>
            <a:r>
              <a:rPr lang="en-US" altLang="ko-KR" sz="1400" b="1" dirty="0">
                <a:solidFill>
                  <a:prstClr val="black"/>
                </a:solidFill>
              </a:rPr>
              <a:t>, 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패널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,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1400" b="1" dirty="0" err="1" smtClean="0">
                <a:solidFill>
                  <a:prstClr val="black"/>
                </a:solidFill>
              </a:rPr>
              <a:t>보호판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,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3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종을 </a:t>
            </a:r>
            <a:r>
              <a:rPr lang="ko-KR" altLang="en-US" sz="1400" b="1" dirty="0">
                <a:solidFill>
                  <a:prstClr val="black"/>
                </a:solidFill>
              </a:rPr>
              <a:t>설치와 동시에 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일체화</a:t>
            </a:r>
            <a:endParaRPr lang="en-US" altLang="ko-KR" sz="1400" b="1" dirty="0" smtClean="0">
              <a:solidFill>
                <a:prstClr val="black"/>
              </a:solidFill>
            </a:endParaRPr>
          </a:p>
          <a:p>
            <a:pPr lvl="0"/>
            <a:r>
              <a:rPr lang="ko-KR" altLang="en-US" sz="1400" b="1" dirty="0" smtClean="0">
                <a:solidFill>
                  <a:prstClr val="black"/>
                </a:solidFill>
              </a:rPr>
              <a:t> 하여 부착할 </a:t>
            </a:r>
            <a:r>
              <a:rPr lang="ko-KR" altLang="en-US" sz="1400" b="1" dirty="0">
                <a:solidFill>
                  <a:prstClr val="black"/>
                </a:solidFill>
              </a:rPr>
              <a:t>수 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있다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1400" b="1" dirty="0" smtClean="0">
                <a:solidFill>
                  <a:prstClr val="black"/>
                </a:solidFill>
              </a:rPr>
              <a:t>샌드위치</a:t>
            </a:r>
            <a:r>
              <a:rPr lang="en-US" altLang="ko-KR" sz="1400" b="1" dirty="0" smtClean="0">
                <a:solidFill>
                  <a:prstClr val="black"/>
                </a:solidFill>
              </a:rPr>
              <a:t>)</a:t>
            </a:r>
            <a:endParaRPr lang="ko-KR" altLang="en-US" sz="1400" b="1" dirty="0">
              <a:solidFill>
                <a:prstClr val="black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238333" y="5660814"/>
            <a:ext cx="4320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바닥재 성형이 요철 홈이 없는 평면이므로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마감 후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품질이 뛰어남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8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자료복원\시공사진\시공사진\디카사진\양사장\임시\양평주택 리모델링\1546220962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95" y="1827237"/>
            <a:ext cx="8138685" cy="4780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40196"/>
            <a:ext cx="5100092" cy="33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12750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2-5.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블럭형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</a:rPr>
              <a:t>제품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4857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63605" y="963141"/>
            <a:ext cx="2092399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r>
              <a:rPr lang="en-US" altLang="ko-KR" sz="1800" b="1" dirty="0" smtClean="0"/>
              <a:t>7)</a:t>
            </a:r>
            <a:r>
              <a:rPr lang="ko-KR" altLang="en-US" sz="1800" b="1" dirty="0" smtClean="0"/>
              <a:t>난방배관 흐름도</a:t>
            </a:r>
            <a:endParaRPr lang="ko-KR" altLang="en-US" sz="1800" b="1" dirty="0"/>
          </a:p>
        </p:txBody>
      </p:sp>
      <p:pic>
        <p:nvPicPr>
          <p:cNvPr id="5124" name="Picture 4" descr="D:\참고\블럭형-온수흐름도(최종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04" y="1971253"/>
            <a:ext cx="4996352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8798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3471913" y="4397721"/>
            <a:ext cx="1905304" cy="1905304"/>
          </a:xfrm>
          <a:prstGeom prst="rect">
            <a:avLst/>
          </a:prstGeom>
          <a:solidFill>
            <a:srgbClr val="D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7475170" y="2403301"/>
            <a:ext cx="1905304" cy="1905304"/>
          </a:xfrm>
          <a:prstGeom prst="rect">
            <a:avLst/>
          </a:prstGeom>
          <a:solidFill>
            <a:srgbClr val="D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63605" y="963141"/>
            <a:ext cx="1979869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pPr marL="331291" indent="-331291">
              <a:buFont typeface="Wingdings" panose="05000000000000000000" pitchFamily="2" charset="2"/>
              <a:buChar char="v"/>
            </a:pPr>
            <a:r>
              <a:rPr lang="ko-KR" altLang="en-US" sz="1800" b="1" dirty="0" smtClean="0"/>
              <a:t>보일러의 특징</a:t>
            </a:r>
            <a:endParaRPr lang="ko-KR" altLang="en-US" sz="1800" b="1" dirty="0"/>
          </a:p>
        </p:txBody>
      </p:sp>
      <p:sp>
        <p:nvSpPr>
          <p:cNvPr id="2" name="직사각형 1"/>
          <p:cNvSpPr/>
          <p:nvPr/>
        </p:nvSpPr>
        <p:spPr>
          <a:xfrm>
            <a:off x="3466555" y="2403301"/>
            <a:ext cx="1905304" cy="1905304"/>
          </a:xfrm>
          <a:prstGeom prst="rect">
            <a:avLst/>
          </a:prstGeom>
          <a:solidFill>
            <a:srgbClr val="D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4047" y="1576991"/>
            <a:ext cx="397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b="1" dirty="0" smtClean="0">
                <a:solidFill>
                  <a:srgbClr val="44A9C4"/>
                </a:solidFill>
                <a:latin typeface="+mn-ea"/>
              </a:rPr>
              <a:t>국내 최초 에너지 절약형</a:t>
            </a:r>
            <a:endParaRPr lang="en-US" altLang="ko-KR" sz="1800" b="1" dirty="0" smtClean="0">
              <a:solidFill>
                <a:srgbClr val="44A9C4"/>
              </a:solidFill>
              <a:latin typeface="+mn-ea"/>
            </a:endParaRPr>
          </a:p>
          <a:p>
            <a:r>
              <a:rPr lang="ko-KR" altLang="en-US" sz="1800" b="1" dirty="0" err="1" smtClean="0">
                <a:latin typeface="+mn-ea"/>
              </a:rPr>
              <a:t>룸콘</a:t>
            </a:r>
            <a:r>
              <a:rPr lang="ko-KR" altLang="en-US" sz="1800" b="1" dirty="0" smtClean="0">
                <a:latin typeface="+mn-ea"/>
              </a:rPr>
              <a:t> 방식의 스마트 소형전기 보일러</a:t>
            </a:r>
            <a:endParaRPr lang="ko-KR" altLang="en-US" sz="1800" b="1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457977" y="2993254"/>
            <a:ext cx="191388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b="1" dirty="0" smtClean="0">
                <a:latin typeface="+mn-ea"/>
              </a:rPr>
              <a:t>  </a:t>
            </a:r>
            <a:r>
              <a:rPr lang="ko-KR" altLang="en-US" sz="1200" b="1" dirty="0" err="1" smtClean="0">
                <a:latin typeface="+mn-ea"/>
              </a:rPr>
              <a:t>에스로</a:t>
            </a:r>
            <a:r>
              <a:rPr lang="ko-KR" altLang="en-US" sz="1200" b="1" dirty="0" smtClean="0">
                <a:latin typeface="+mn-ea"/>
              </a:rPr>
              <a:t> 난방시스템을</a:t>
            </a:r>
            <a:endParaRPr lang="en-US" altLang="ko-KR" sz="1200" b="1" dirty="0" smtClean="0">
              <a:latin typeface="+mn-ea"/>
            </a:endParaRPr>
          </a:p>
          <a:p>
            <a:pPr>
              <a:lnSpc>
                <a:spcPts val="1800"/>
              </a:lnSpc>
            </a:pPr>
            <a:r>
              <a:rPr lang="ko-KR" altLang="en-US" sz="1200" b="1" dirty="0" smtClean="0">
                <a:latin typeface="+mn-ea"/>
              </a:rPr>
              <a:t>      적용하여 </a:t>
            </a:r>
            <a:r>
              <a:rPr lang="ko-KR" altLang="en-US" sz="1200" b="1" dirty="0">
                <a:latin typeface="+mn-ea"/>
              </a:rPr>
              <a:t>국내 </a:t>
            </a:r>
            <a:endParaRPr lang="en-US" altLang="ko-KR" sz="1200" b="1" dirty="0" smtClean="0">
              <a:latin typeface="+mn-ea"/>
            </a:endParaRPr>
          </a:p>
          <a:p>
            <a:pPr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 </a:t>
            </a:r>
            <a:r>
              <a:rPr lang="ko-KR" altLang="en-US" sz="1200" b="1" dirty="0" smtClean="0">
                <a:latin typeface="+mn-ea"/>
              </a:rPr>
              <a:t>최대 면적</a:t>
            </a:r>
            <a:r>
              <a:rPr lang="en-US" altLang="ko-KR" sz="1200" b="1" dirty="0">
                <a:latin typeface="+mn-ea"/>
              </a:rPr>
              <a:t>(24㎡</a:t>
            </a:r>
            <a:r>
              <a:rPr lang="en-US" altLang="ko-KR" sz="1200" b="1" dirty="0" smtClean="0">
                <a:latin typeface="+mn-ea"/>
              </a:rPr>
              <a:t>)</a:t>
            </a:r>
            <a:r>
              <a:rPr lang="ko-KR" altLang="en-US" sz="1200" b="1" dirty="0" smtClean="0">
                <a:latin typeface="+mn-ea"/>
              </a:rPr>
              <a:t>의</a:t>
            </a:r>
            <a:endParaRPr lang="en-US" altLang="ko-KR" sz="1200" b="1" dirty="0" smtClean="0">
              <a:latin typeface="+mn-ea"/>
            </a:endParaRPr>
          </a:p>
          <a:p>
            <a:pPr>
              <a:lnSpc>
                <a:spcPts val="1800"/>
              </a:lnSpc>
            </a:pPr>
            <a:r>
              <a:rPr lang="ko-KR" altLang="en-US" sz="1200" b="1" dirty="0" smtClean="0">
                <a:latin typeface="+mn-ea"/>
              </a:rPr>
              <a:t>      난방이 가능한 </a:t>
            </a:r>
            <a:endParaRPr lang="en-US" altLang="ko-KR" sz="1200" b="1" dirty="0" smtClean="0">
              <a:latin typeface="+mn-ea"/>
            </a:endParaRPr>
          </a:p>
          <a:p>
            <a:pPr>
              <a:lnSpc>
                <a:spcPts val="1800"/>
              </a:lnSpc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   </a:t>
            </a:r>
            <a:r>
              <a:rPr lang="ko-KR" altLang="en-US" sz="1200" b="1" dirty="0" smtClean="0">
                <a:latin typeface="+mn-ea"/>
              </a:rPr>
              <a:t>든든한</a:t>
            </a:r>
            <a:r>
              <a:rPr lang="en-US" altLang="ko-KR" sz="1200" b="1" dirty="0" smtClean="0">
                <a:latin typeface="+mn-ea"/>
              </a:rPr>
              <a:t> </a:t>
            </a:r>
            <a:r>
              <a:rPr lang="ko-KR" altLang="en-US" sz="1200" b="1" dirty="0" smtClean="0">
                <a:latin typeface="+mn-ea"/>
              </a:rPr>
              <a:t>보일러</a:t>
            </a:r>
            <a:endParaRPr lang="ko-KR" altLang="en-US" sz="1200" b="1" dirty="0">
              <a:latin typeface="+mn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133031" y="2452051"/>
            <a:ext cx="482824" cy="400110"/>
            <a:chOff x="4002489" y="2452051"/>
            <a:chExt cx="482824" cy="400110"/>
          </a:xfrm>
        </p:grpSpPr>
        <p:sp>
          <p:nvSpPr>
            <p:cNvPr id="5" name="TextBox 4"/>
            <p:cNvSpPr txBox="1"/>
            <p:nvPr/>
          </p:nvSpPr>
          <p:spPr>
            <a:xfrm>
              <a:off x="4002489" y="245205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44A9C4"/>
                  </a:solidFill>
                </a:rPr>
                <a:t>01</a:t>
              </a:r>
              <a:endParaRPr lang="ko-KR" altLang="en-US" sz="2000" b="1" u="sng" dirty="0"/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4095360" y="2807589"/>
              <a:ext cx="269862" cy="0"/>
            </a:xfrm>
            <a:prstGeom prst="line">
              <a:avLst/>
            </a:prstGeom>
            <a:ln w="28575">
              <a:solidFill>
                <a:srgbClr val="44A9C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174643" y="2452051"/>
            <a:ext cx="482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rgbClr val="44A9C4"/>
                </a:solidFill>
              </a:rPr>
              <a:t>02</a:t>
            </a:r>
          </a:p>
          <a:p>
            <a:endParaRPr lang="ko-KR" altLang="en-US" sz="2000" b="1" u="sng" dirty="0"/>
          </a:p>
        </p:txBody>
      </p:sp>
      <p:cxnSp>
        <p:nvCxnSpPr>
          <p:cNvPr id="32" name="직선 연결선 31"/>
          <p:cNvCxnSpPr/>
          <p:nvPr/>
        </p:nvCxnSpPr>
        <p:spPr>
          <a:xfrm>
            <a:off x="6281124" y="2818257"/>
            <a:ext cx="269862" cy="0"/>
          </a:xfrm>
          <a:prstGeom prst="line">
            <a:avLst/>
          </a:prstGeom>
          <a:ln w="28575">
            <a:solidFill>
              <a:srgbClr val="44A9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5471130" y="2403346"/>
            <a:ext cx="1905304" cy="1905304"/>
          </a:xfrm>
          <a:prstGeom prst="rect">
            <a:avLst/>
          </a:prstGeom>
          <a:solidFill>
            <a:srgbClr val="D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5471130" y="4419525"/>
            <a:ext cx="1905304" cy="1905304"/>
          </a:xfrm>
          <a:prstGeom prst="rect">
            <a:avLst/>
          </a:prstGeom>
          <a:solidFill>
            <a:srgbClr val="D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0" name="그룹 39"/>
          <p:cNvGrpSpPr/>
          <p:nvPr/>
        </p:nvGrpSpPr>
        <p:grpSpPr>
          <a:xfrm>
            <a:off x="6157503" y="2452051"/>
            <a:ext cx="482824" cy="400110"/>
            <a:chOff x="4002489" y="2452051"/>
            <a:chExt cx="482824" cy="400110"/>
          </a:xfrm>
        </p:grpSpPr>
        <p:sp>
          <p:nvSpPr>
            <p:cNvPr id="41" name="TextBox 40"/>
            <p:cNvSpPr txBox="1"/>
            <p:nvPr/>
          </p:nvSpPr>
          <p:spPr>
            <a:xfrm>
              <a:off x="4002489" y="245205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44A9C4"/>
                  </a:solidFill>
                </a:rPr>
                <a:t>02</a:t>
              </a:r>
              <a:endParaRPr lang="ko-KR" altLang="en-US" sz="2000" b="1" u="sng" dirty="0"/>
            </a:p>
          </p:txBody>
        </p:sp>
        <p:cxnSp>
          <p:nvCxnSpPr>
            <p:cNvPr id="42" name="직선 연결선 41"/>
            <p:cNvCxnSpPr/>
            <p:nvPr/>
          </p:nvCxnSpPr>
          <p:spPr>
            <a:xfrm>
              <a:off x="4095360" y="2807589"/>
              <a:ext cx="269862" cy="0"/>
            </a:xfrm>
            <a:prstGeom prst="line">
              <a:avLst/>
            </a:prstGeom>
            <a:ln w="28575">
              <a:solidFill>
                <a:srgbClr val="44A9C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직사각형 15"/>
          <p:cNvSpPr/>
          <p:nvPr/>
        </p:nvSpPr>
        <p:spPr>
          <a:xfrm>
            <a:off x="5479951" y="2993253"/>
            <a:ext cx="186554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b="1" dirty="0" smtClean="0"/>
              <a:t> 에너지 사용량을 미리 </a:t>
            </a:r>
            <a:endParaRPr lang="en-US" altLang="ko-KR" sz="1200" b="1" dirty="0" smtClean="0"/>
          </a:p>
          <a:p>
            <a:pPr algn="ctr">
              <a:lnSpc>
                <a:spcPts val="1800"/>
              </a:lnSpc>
            </a:pPr>
            <a:r>
              <a:rPr lang="ko-KR" altLang="en-US" sz="1200" b="1" dirty="0" smtClean="0"/>
              <a:t>  계획하여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조절할 수</a:t>
            </a:r>
            <a:endParaRPr lang="en-US" altLang="ko-KR" sz="1200" b="1" dirty="0" smtClean="0"/>
          </a:p>
          <a:p>
            <a:pPr algn="ctr">
              <a:lnSpc>
                <a:spcPts val="1800"/>
              </a:lnSpc>
            </a:pPr>
            <a:r>
              <a:rPr lang="ko-KR" altLang="en-US" sz="1200" b="1" dirty="0" smtClean="0"/>
              <a:t>있는 절약모드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en-US" altLang="ko-KR" sz="1200" b="1" dirty="0"/>
              <a:t> </a:t>
            </a:r>
            <a:r>
              <a:rPr lang="en-US" altLang="ko-KR" sz="1200" b="1" dirty="0" smtClean="0"/>
              <a:t>  </a:t>
            </a:r>
            <a:r>
              <a:rPr lang="ko-KR" altLang="en-US" sz="1200" b="1" dirty="0" smtClean="0"/>
              <a:t>    기능을  갖춘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ko-KR" altLang="en-US" sz="1200" b="1" dirty="0" smtClean="0"/>
              <a:t>       에코 </a:t>
            </a:r>
            <a:r>
              <a:rPr lang="ko-KR" altLang="en-US" sz="1200" b="1" dirty="0"/>
              <a:t>보일러</a:t>
            </a:r>
          </a:p>
        </p:txBody>
      </p:sp>
      <p:grpSp>
        <p:nvGrpSpPr>
          <p:cNvPr id="45" name="그룹 44"/>
          <p:cNvGrpSpPr/>
          <p:nvPr/>
        </p:nvGrpSpPr>
        <p:grpSpPr>
          <a:xfrm>
            <a:off x="8166881" y="2452051"/>
            <a:ext cx="482824" cy="400110"/>
            <a:chOff x="4002489" y="2452051"/>
            <a:chExt cx="482824" cy="400110"/>
          </a:xfrm>
        </p:grpSpPr>
        <p:sp>
          <p:nvSpPr>
            <p:cNvPr id="46" name="TextBox 45"/>
            <p:cNvSpPr txBox="1"/>
            <p:nvPr/>
          </p:nvSpPr>
          <p:spPr>
            <a:xfrm>
              <a:off x="4002489" y="245205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44A9C4"/>
                  </a:solidFill>
                </a:rPr>
                <a:t>03</a:t>
              </a:r>
              <a:endParaRPr lang="ko-KR" altLang="en-US" sz="2000" b="1" u="sng" dirty="0"/>
            </a:p>
          </p:txBody>
        </p:sp>
        <p:cxnSp>
          <p:nvCxnSpPr>
            <p:cNvPr id="47" name="직선 연결선 46"/>
            <p:cNvCxnSpPr/>
            <p:nvPr/>
          </p:nvCxnSpPr>
          <p:spPr>
            <a:xfrm>
              <a:off x="4095360" y="2807589"/>
              <a:ext cx="269862" cy="0"/>
            </a:xfrm>
            <a:prstGeom prst="line">
              <a:avLst/>
            </a:prstGeom>
            <a:ln w="28575">
              <a:solidFill>
                <a:srgbClr val="44A9C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직사각형 48"/>
          <p:cNvSpPr/>
          <p:nvPr/>
        </p:nvSpPr>
        <p:spPr>
          <a:xfrm>
            <a:off x="3559315" y="5057276"/>
            <a:ext cx="1730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ko-KR" altLang="en-US" sz="1200" b="1" dirty="0" smtClean="0"/>
              <a:t>  </a:t>
            </a:r>
            <a:r>
              <a:rPr lang="ko-KR" altLang="en-US" sz="1200" b="1" dirty="0" err="1" smtClean="0"/>
              <a:t>에스로</a:t>
            </a:r>
            <a:r>
              <a:rPr lang="ko-KR" altLang="en-US" sz="1200" b="1" dirty="0" smtClean="0"/>
              <a:t> 난방시스템과</a:t>
            </a:r>
            <a:endParaRPr lang="en-US" altLang="ko-KR" sz="1200" b="1" dirty="0" smtClean="0"/>
          </a:p>
          <a:p>
            <a:pPr algn="ctr">
              <a:lnSpc>
                <a:spcPts val="1800"/>
              </a:lnSpc>
            </a:pPr>
            <a:r>
              <a:rPr lang="ko-KR" altLang="en-US" sz="1200" b="1" dirty="0" smtClean="0"/>
              <a:t>    결합하여 </a:t>
            </a:r>
            <a:r>
              <a:rPr lang="ko-KR" altLang="en-US" sz="1200" b="1" dirty="0" err="1" smtClean="0"/>
              <a:t>찜질방이</a:t>
            </a:r>
            <a:endParaRPr lang="en-US" altLang="ko-KR" sz="1200" b="1" dirty="0" smtClean="0"/>
          </a:p>
          <a:p>
            <a:pPr algn="ctr">
              <a:lnSpc>
                <a:spcPts val="1800"/>
              </a:lnSpc>
            </a:pPr>
            <a:r>
              <a:rPr lang="en-US" altLang="ko-KR" sz="1200" b="1" dirty="0"/>
              <a:t> </a:t>
            </a:r>
            <a:r>
              <a:rPr lang="ko-KR" altLang="en-US" sz="1200" b="1" dirty="0" smtClean="0"/>
              <a:t>가능한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스마트 보일러           </a:t>
            </a:r>
            <a:r>
              <a:rPr lang="en-US" altLang="ko-KR" sz="1200" b="1" dirty="0" smtClean="0"/>
              <a:t>(</a:t>
            </a:r>
            <a:r>
              <a:rPr lang="ko-KR" altLang="en-US" sz="1200" b="1" dirty="0" smtClean="0"/>
              <a:t>최고온도</a:t>
            </a:r>
            <a:r>
              <a:rPr lang="en-US" altLang="ko-KR" sz="1200" b="1" dirty="0" smtClean="0"/>
              <a:t>80</a:t>
            </a:r>
            <a:r>
              <a:rPr lang="ko-KR" altLang="en-US" sz="1200" b="1" dirty="0" smtClean="0"/>
              <a:t>도</a:t>
            </a:r>
            <a:r>
              <a:rPr lang="en-US" altLang="ko-KR" sz="1200" b="1" dirty="0" smtClean="0"/>
              <a:t>)</a:t>
            </a:r>
            <a:endParaRPr lang="ko-KR" altLang="en-US" sz="1200" b="1" dirty="0"/>
          </a:p>
        </p:txBody>
      </p:sp>
      <p:grpSp>
        <p:nvGrpSpPr>
          <p:cNvPr id="50" name="그룹 49"/>
          <p:cNvGrpSpPr/>
          <p:nvPr/>
        </p:nvGrpSpPr>
        <p:grpSpPr>
          <a:xfrm>
            <a:off x="4173506" y="4491533"/>
            <a:ext cx="482824" cy="400110"/>
            <a:chOff x="4002489" y="2452051"/>
            <a:chExt cx="482824" cy="400110"/>
          </a:xfrm>
        </p:grpSpPr>
        <p:sp>
          <p:nvSpPr>
            <p:cNvPr id="51" name="TextBox 50"/>
            <p:cNvSpPr txBox="1"/>
            <p:nvPr/>
          </p:nvSpPr>
          <p:spPr>
            <a:xfrm>
              <a:off x="4002489" y="245205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44A9C4"/>
                  </a:solidFill>
                </a:rPr>
                <a:t>04</a:t>
              </a:r>
              <a:endParaRPr lang="ko-KR" altLang="en-US" sz="2000" b="1" u="sng" dirty="0"/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102968" y="2807589"/>
              <a:ext cx="269862" cy="0"/>
            </a:xfrm>
            <a:prstGeom prst="line">
              <a:avLst/>
            </a:prstGeom>
            <a:ln w="28575">
              <a:solidFill>
                <a:srgbClr val="44A9C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그룹 53"/>
          <p:cNvGrpSpPr/>
          <p:nvPr/>
        </p:nvGrpSpPr>
        <p:grpSpPr>
          <a:xfrm>
            <a:off x="6143589" y="4491533"/>
            <a:ext cx="482824" cy="400110"/>
            <a:chOff x="4002489" y="2452051"/>
            <a:chExt cx="482824" cy="400110"/>
          </a:xfrm>
        </p:grpSpPr>
        <p:sp>
          <p:nvSpPr>
            <p:cNvPr id="55" name="TextBox 54"/>
            <p:cNvSpPr txBox="1"/>
            <p:nvPr/>
          </p:nvSpPr>
          <p:spPr>
            <a:xfrm>
              <a:off x="4002489" y="245205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44A9C4"/>
                  </a:solidFill>
                </a:rPr>
                <a:t>05</a:t>
              </a:r>
              <a:endParaRPr lang="ko-KR" altLang="en-US" sz="2000" b="1" u="sng" dirty="0"/>
            </a:p>
          </p:txBody>
        </p:sp>
        <p:cxnSp>
          <p:nvCxnSpPr>
            <p:cNvPr id="56" name="직선 연결선 55"/>
            <p:cNvCxnSpPr/>
            <p:nvPr/>
          </p:nvCxnSpPr>
          <p:spPr>
            <a:xfrm>
              <a:off x="4108410" y="2807589"/>
              <a:ext cx="269862" cy="0"/>
            </a:xfrm>
            <a:prstGeom prst="line">
              <a:avLst/>
            </a:prstGeom>
            <a:ln w="28575">
              <a:solidFill>
                <a:srgbClr val="44A9C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직사각형 56"/>
          <p:cNvSpPr/>
          <p:nvPr/>
        </p:nvSpPr>
        <p:spPr>
          <a:xfrm>
            <a:off x="5462249" y="5061789"/>
            <a:ext cx="190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b="1" dirty="0" smtClean="0"/>
              <a:t>동파방지 기능 등 위험을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en-US" altLang="ko-KR" sz="1200" b="1" dirty="0"/>
              <a:t> </a:t>
            </a:r>
            <a:r>
              <a:rPr lang="en-US" altLang="ko-KR" sz="1200" b="1" dirty="0" smtClean="0"/>
              <a:t>   </a:t>
            </a:r>
            <a:r>
              <a:rPr lang="ko-KR" altLang="en-US" sz="1200" b="1" dirty="0" smtClean="0"/>
              <a:t>스스로 진단하여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ko-KR" altLang="en-US" sz="1200" b="1" dirty="0" smtClean="0"/>
              <a:t>         조치하는 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ko-KR" altLang="en-US" sz="1200" b="1" dirty="0" smtClean="0"/>
              <a:t>      똑똑한 </a:t>
            </a:r>
            <a:r>
              <a:rPr lang="ko-KR" altLang="en-US" sz="1200" b="1" dirty="0"/>
              <a:t>보일러</a:t>
            </a:r>
          </a:p>
        </p:txBody>
      </p:sp>
      <p:sp>
        <p:nvSpPr>
          <p:cNvPr id="58" name="직사각형 57"/>
          <p:cNvSpPr/>
          <p:nvPr/>
        </p:nvSpPr>
        <p:spPr>
          <a:xfrm>
            <a:off x="7475170" y="4419525"/>
            <a:ext cx="1905304" cy="1905304"/>
          </a:xfrm>
          <a:prstGeom prst="rect">
            <a:avLst/>
          </a:prstGeom>
          <a:solidFill>
            <a:srgbClr val="D6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직사각형 58"/>
          <p:cNvSpPr/>
          <p:nvPr/>
        </p:nvSpPr>
        <p:spPr>
          <a:xfrm>
            <a:off x="7376434" y="2993254"/>
            <a:ext cx="196413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b="1" dirty="0" smtClean="0"/>
              <a:t>  </a:t>
            </a:r>
            <a:r>
              <a:rPr lang="en-US" altLang="ko-KR" sz="1200" b="1" dirty="0" smtClean="0"/>
              <a:t>(</a:t>
            </a:r>
            <a:r>
              <a:rPr lang="ko-KR" altLang="en-US" sz="1200" b="1" dirty="0" err="1" smtClean="0"/>
              <a:t>밀폐식</a:t>
            </a:r>
            <a:r>
              <a:rPr lang="en-US" altLang="ko-KR" sz="1200" b="1" dirty="0" smtClean="0"/>
              <a:t>)</a:t>
            </a:r>
            <a:r>
              <a:rPr lang="ko-KR" altLang="en-US" sz="1200" b="1" dirty="0" err="1" smtClean="0"/>
              <a:t>물보충이</a:t>
            </a:r>
            <a:r>
              <a:rPr lang="ko-KR" altLang="en-US" sz="1200" b="1" dirty="0" smtClean="0"/>
              <a:t> 적고</a:t>
            </a:r>
            <a:r>
              <a:rPr lang="en-US" altLang="ko-KR" sz="1200" b="1" dirty="0" smtClean="0"/>
              <a:t>,</a:t>
            </a:r>
            <a:r>
              <a:rPr lang="ko-KR" altLang="en-US" sz="1200" b="1" dirty="0" smtClean="0"/>
              <a:t> 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en-US" altLang="ko-KR" sz="1200" b="1" dirty="0"/>
              <a:t> </a:t>
            </a:r>
            <a:r>
              <a:rPr lang="en-US" altLang="ko-KR" sz="1200" b="1" dirty="0" smtClean="0"/>
              <a:t>   </a:t>
            </a:r>
            <a:r>
              <a:rPr lang="ko-KR" altLang="en-US" sz="1200" b="1" dirty="0" smtClean="0"/>
              <a:t>최고의 내구성으로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ko-KR" altLang="en-US" sz="1200" b="1" dirty="0" smtClean="0"/>
              <a:t>     </a:t>
            </a:r>
            <a:r>
              <a:rPr lang="ko-KR" altLang="en-US" sz="1200" b="1" dirty="0" err="1" smtClean="0"/>
              <a:t>잔고장이</a:t>
            </a:r>
            <a:r>
              <a:rPr lang="ko-KR" altLang="en-US" sz="1200" b="1" dirty="0" smtClean="0"/>
              <a:t> 없도록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en-US" altLang="ko-KR" sz="1200" b="1" dirty="0" smtClean="0"/>
              <a:t>           </a:t>
            </a:r>
            <a:r>
              <a:rPr lang="ko-KR" altLang="en-US" sz="1200" b="1" dirty="0" smtClean="0"/>
              <a:t>설계된 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en-US" altLang="ko-KR" sz="1200" b="1" dirty="0"/>
              <a:t> </a:t>
            </a:r>
            <a:r>
              <a:rPr lang="en-US" altLang="ko-KR" sz="1200" b="1" dirty="0" smtClean="0"/>
              <a:t>     </a:t>
            </a:r>
            <a:r>
              <a:rPr lang="ko-KR" altLang="en-US" sz="1200" b="1" dirty="0" smtClean="0"/>
              <a:t>야무진 </a:t>
            </a:r>
            <a:r>
              <a:rPr lang="ko-KR" altLang="en-US" sz="1200" b="1" dirty="0"/>
              <a:t>보일러</a:t>
            </a:r>
          </a:p>
        </p:txBody>
      </p:sp>
      <p:grpSp>
        <p:nvGrpSpPr>
          <p:cNvPr id="60" name="그룹 59"/>
          <p:cNvGrpSpPr/>
          <p:nvPr/>
        </p:nvGrpSpPr>
        <p:grpSpPr>
          <a:xfrm>
            <a:off x="8195563" y="4491533"/>
            <a:ext cx="482824" cy="400110"/>
            <a:chOff x="4002489" y="2452051"/>
            <a:chExt cx="482824" cy="400110"/>
          </a:xfrm>
        </p:grpSpPr>
        <p:sp>
          <p:nvSpPr>
            <p:cNvPr id="61" name="TextBox 60"/>
            <p:cNvSpPr txBox="1"/>
            <p:nvPr/>
          </p:nvSpPr>
          <p:spPr>
            <a:xfrm>
              <a:off x="4002489" y="245205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44A9C4"/>
                  </a:solidFill>
                </a:rPr>
                <a:t>06</a:t>
              </a:r>
              <a:endParaRPr lang="ko-KR" altLang="en-US" sz="2000" b="1" u="sng" dirty="0"/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4099817" y="2806435"/>
              <a:ext cx="269862" cy="0"/>
            </a:xfrm>
            <a:prstGeom prst="line">
              <a:avLst/>
            </a:prstGeom>
            <a:ln w="28575">
              <a:solidFill>
                <a:srgbClr val="44A9C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" y="-31720"/>
            <a:ext cx="571500" cy="72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D:\참고\표지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6" y="438837"/>
            <a:ext cx="6038905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38398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2-6.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에스로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보일러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7559629" y="5061789"/>
            <a:ext cx="17304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200" b="1" dirty="0" err="1" smtClean="0"/>
              <a:t>룸콘</a:t>
            </a:r>
            <a:r>
              <a:rPr lang="ko-KR" altLang="en-US" sz="1200" b="1" dirty="0" smtClean="0"/>
              <a:t> 기능으로</a:t>
            </a:r>
            <a:r>
              <a:rPr lang="en-US" altLang="ko-KR" sz="1200" b="1" dirty="0" smtClean="0"/>
              <a:t>  </a:t>
            </a:r>
            <a:r>
              <a:rPr lang="ko-KR" altLang="en-US" sz="1200" b="1" dirty="0" smtClean="0"/>
              <a:t>누구나   </a:t>
            </a:r>
            <a:endParaRPr lang="en-US" altLang="ko-KR" sz="1200" b="1" dirty="0" smtClean="0"/>
          </a:p>
          <a:p>
            <a:pPr>
              <a:lnSpc>
                <a:spcPts val="1800"/>
              </a:lnSpc>
            </a:pPr>
            <a:r>
              <a:rPr lang="en-US" altLang="ko-KR" sz="1200" b="1" dirty="0"/>
              <a:t> </a:t>
            </a:r>
            <a:r>
              <a:rPr lang="en-US" altLang="ko-KR" sz="1200" b="1" dirty="0" smtClean="0"/>
              <a:t>  </a:t>
            </a:r>
            <a:r>
              <a:rPr lang="ko-KR" altLang="en-US" sz="1200" b="1" dirty="0" smtClean="0"/>
              <a:t>손쉽게 다룰 수 있는</a:t>
            </a:r>
            <a:r>
              <a:rPr lang="en-US" altLang="ko-KR" sz="1200" b="1" dirty="0" smtClean="0"/>
              <a:t>     </a:t>
            </a:r>
          </a:p>
          <a:p>
            <a:pPr>
              <a:lnSpc>
                <a:spcPts val="1800"/>
              </a:lnSpc>
            </a:pPr>
            <a:r>
              <a:rPr lang="ko-KR" altLang="en-US" sz="1200" b="1" dirty="0" smtClean="0"/>
              <a:t>     손쉬운 보일러</a:t>
            </a:r>
            <a:endParaRPr lang="ko-KR" altLang="en-US" sz="1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84" y="1708926"/>
            <a:ext cx="1014218" cy="16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참고\에스로보일러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4" y="3512833"/>
            <a:ext cx="1366978" cy="2790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50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D:\참고\표지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63605" y="963141"/>
            <a:ext cx="1979869" cy="366206"/>
          </a:xfrm>
          <a:prstGeom prst="rect">
            <a:avLst/>
          </a:prstGeom>
          <a:noFill/>
        </p:spPr>
        <p:txBody>
          <a:bodyPr wrap="none" lIns="88344" tIns="44172" rIns="88344" bIns="44172" rtlCol="0">
            <a:spAutoFit/>
          </a:bodyPr>
          <a:lstStyle/>
          <a:p>
            <a:pPr marL="331291" indent="-331291">
              <a:buFont typeface="Wingdings" panose="05000000000000000000" pitchFamily="2" charset="2"/>
              <a:buChar char="v"/>
            </a:pPr>
            <a:r>
              <a:rPr lang="ko-KR" altLang="en-US" sz="1800" b="1" dirty="0" smtClean="0"/>
              <a:t>보일러의 규격</a:t>
            </a:r>
            <a:endParaRPr lang="ko-KR" altLang="en-US" sz="1800" b="1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" y="-31720"/>
            <a:ext cx="571500" cy="72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D:\참고\표지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6" y="438837"/>
            <a:ext cx="6038905" cy="333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423" y="403065"/>
            <a:ext cx="2383989" cy="404920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2-6. </a:t>
            </a:r>
            <a:r>
              <a:rPr lang="ko-KR" altLang="en-US" sz="2000" b="1" dirty="0" err="1" smtClean="0">
                <a:solidFill>
                  <a:schemeClr val="bg1"/>
                </a:solidFill>
              </a:rPr>
              <a:t>에스로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 보일러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43" name="Group 34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33247780"/>
              </p:ext>
            </p:extLst>
          </p:nvPr>
        </p:nvGraphicFramePr>
        <p:xfrm>
          <a:off x="1663527" y="1755229"/>
          <a:ext cx="7128792" cy="2175484"/>
        </p:xfrm>
        <a:graphic>
          <a:graphicData uri="http://schemas.openxmlformats.org/drawingml/2006/table">
            <a:tbl>
              <a:tblPr/>
              <a:tblGrid>
                <a:gridCol w="3456384"/>
                <a:gridCol w="3672408"/>
              </a:tblGrid>
              <a:tr h="0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항목</a:t>
                      </a: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내용</a:t>
                      </a:r>
                    </a:p>
                  </a:txBody>
                  <a:tcPr marL="93569" marR="93569" marT="46227" marB="46227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879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27018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         사이즈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가로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x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세로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x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두께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230x502x115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㎜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중량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(g)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2,610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958"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최고 설정온도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℃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8102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6204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44306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924080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40510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88612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36714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848161" algn="l" defTabSz="962040" rtl="0" eaLnBrk="1" latinLnBrk="1" hangingPunct="1">
                        <a:defRPr sz="19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85</a:t>
                      </a:r>
                      <a:r>
                        <a:rPr kumimoji="1" lang="ko-KR" alt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℃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소비전력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㎾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en-US" altLang="ko-K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hr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kumimoji="1" lang="ko-KR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2.5</a:t>
                      </a:r>
                      <a:endParaRPr kumimoji="1" lang="ko-KR" altLang="ko-KR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8188"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콘센트 정격 규격</a:t>
                      </a:r>
                      <a:endParaRPr kumimoji="1" lang="en-US" altLang="ko-K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62040" rtl="0" eaLnBrk="1" latinLnBrk="1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 marL="481020" algn="l" defTabSz="962040" rtl="0" eaLnBrk="1" latinLnBrk="1" hangingPunct="1">
                        <a:spcBef>
                          <a:spcPct val="20000"/>
                        </a:spcBef>
                        <a:defRPr kumimoji="1" sz="19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 marL="962040" algn="l" defTabSz="962040" rtl="0" eaLnBrk="1" latinLnBrk="1" hangingPunct="1">
                        <a:spcBef>
                          <a:spcPct val="20000"/>
                        </a:spcBef>
                        <a:defRPr kumimoji="1" sz="16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 marL="144306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 marL="1924080" algn="l" defTabSz="962040" rtl="0" eaLnBrk="1" latinLnBrk="1" hangingPunct="1">
                        <a:spcBef>
                          <a:spcPct val="20000"/>
                        </a:spcBef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marL="240510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marL="288612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marL="336714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marL="3848161" algn="l" defTabSz="962040" rtl="0" eaLnBrk="1" fontAlgn="base" latinLnBrk="1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 kern="12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AC220V  15A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물통부피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㎖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93569" marR="93569" marT="46227" marB="4622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1,600</a:t>
                      </a:r>
                      <a:endParaRPr kumimoji="1" lang="ko-KR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3569" marR="93569" marT="46227" marB="46227" anchor="ctr" horzOverflow="overflow">
                    <a:lnL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58E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35" y="4267424"/>
            <a:ext cx="727280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756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4639" y="900930"/>
            <a:ext cx="3132467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Organization Chart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1673" y="1389311"/>
            <a:ext cx="1208492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3. </a:t>
            </a:r>
            <a:r>
              <a:rPr lang="ko-KR" altLang="en-US" b="1" dirty="0" smtClean="0"/>
              <a:t>조직도</a:t>
            </a:r>
            <a:endParaRPr lang="ko-KR" altLang="en-US" b="1" dirty="0"/>
          </a:p>
        </p:txBody>
      </p:sp>
      <p:pic>
        <p:nvPicPr>
          <p:cNvPr id="21" name="Picture 2" descr="D:\C 빽업\바탕화면\사업계획\제목 없음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" y="2069720"/>
            <a:ext cx="8688070" cy="4559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21055" y="2462475"/>
            <a:ext cx="1066321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</a:rPr>
              <a:t>대표이사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34565" y="3521285"/>
            <a:ext cx="1066321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accent1"/>
                </a:solidFill>
              </a:rPr>
              <a:t>품질관리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1925" y="4085573"/>
            <a:ext cx="1143265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accent1"/>
                </a:solidFill>
              </a:rPr>
              <a:t>생산관리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34563" y="4085573"/>
            <a:ext cx="1162501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accent1"/>
                </a:solidFill>
              </a:rPr>
              <a:t>기술</a:t>
            </a:r>
            <a:r>
              <a:rPr lang="en-US" altLang="ko-KR" sz="1700" b="1" dirty="0">
                <a:solidFill>
                  <a:schemeClr val="accent1"/>
                </a:solidFill>
              </a:rPr>
              <a:t>/</a:t>
            </a:r>
            <a:r>
              <a:rPr lang="ko-KR" altLang="en-US" sz="1700" b="1" dirty="0">
                <a:solidFill>
                  <a:schemeClr val="accent1"/>
                </a:solidFill>
              </a:rPr>
              <a:t>개발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19006" y="4083453"/>
            <a:ext cx="1162501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accent1"/>
                </a:solidFill>
              </a:rPr>
              <a:t>관리</a:t>
            </a:r>
            <a:r>
              <a:rPr lang="en-US" altLang="ko-KR" sz="1700" b="1" dirty="0">
                <a:solidFill>
                  <a:schemeClr val="accent1"/>
                </a:solidFill>
              </a:rPr>
              <a:t>/</a:t>
            </a:r>
            <a:r>
              <a:rPr lang="ko-KR" altLang="en-US" sz="1700" b="1" dirty="0">
                <a:solidFill>
                  <a:schemeClr val="accent1"/>
                </a:solidFill>
              </a:rPr>
              <a:t>기획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7981" y="4083453"/>
            <a:ext cx="1066321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accent1"/>
                </a:solidFill>
              </a:rPr>
              <a:t>영업관리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96229" y="4727096"/>
            <a:ext cx="1066321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</a:rPr>
              <a:t>협력회사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04552" y="5267871"/>
            <a:ext cx="2202850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 err="1" smtClean="0">
                <a:solidFill>
                  <a:schemeClr val="bg1"/>
                </a:solidFill>
              </a:rPr>
              <a:t>지역총판사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    </a:t>
            </a:r>
            <a:r>
              <a:rPr lang="en-US" altLang="ko-KR" sz="1700" b="1" dirty="0" smtClean="0">
                <a:solidFill>
                  <a:schemeClr val="bg1"/>
                </a:solidFill>
              </a:rPr>
              <a:t>009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   </a:t>
            </a:r>
            <a:endParaRPr lang="ko-KR" altLang="en-US" sz="17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4552" y="5822795"/>
            <a:ext cx="1284329" cy="35875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</a:rPr>
              <a:t>지역대리점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319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4638" y="701598"/>
            <a:ext cx="3453409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Distribution Network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1675" y="1189978"/>
            <a:ext cx="1692426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4. </a:t>
            </a:r>
            <a:r>
              <a:rPr lang="ko-KR" altLang="en-US" b="1" dirty="0" smtClean="0"/>
              <a:t>국내유통망</a:t>
            </a:r>
            <a:endParaRPr lang="ko-KR" altLang="en-US" b="1" dirty="0"/>
          </a:p>
        </p:txBody>
      </p:sp>
      <p:grpSp>
        <p:nvGrpSpPr>
          <p:cNvPr id="11" name="그룹 10"/>
          <p:cNvGrpSpPr/>
          <p:nvPr/>
        </p:nvGrpSpPr>
        <p:grpSpPr>
          <a:xfrm>
            <a:off x="858025" y="1951584"/>
            <a:ext cx="9076646" cy="4494333"/>
            <a:chOff x="755576" y="1844824"/>
            <a:chExt cx="7992888" cy="4248472"/>
          </a:xfrm>
        </p:grpSpPr>
        <p:pic>
          <p:nvPicPr>
            <p:cNvPr id="18" name="Picture 3" descr="D:\C 빽업\바탕화면\사업계획\유통망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844824"/>
              <a:ext cx="5328592" cy="42484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7" name="Group 346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2348277871"/>
                </p:ext>
              </p:extLst>
            </p:nvPr>
          </p:nvGraphicFramePr>
          <p:xfrm>
            <a:off x="5776794" y="1844828"/>
            <a:ext cx="2553002" cy="4248467"/>
          </p:xfrm>
          <a:graphic>
            <a:graphicData uri="http://schemas.openxmlformats.org/drawingml/2006/table">
              <a:tbl>
                <a:tblPr/>
                <a:tblGrid>
                  <a:gridCol w="820518"/>
                  <a:gridCol w="1019337"/>
                  <a:gridCol w="1059309"/>
                </a:tblGrid>
                <a:tr h="496593"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</a:pPr>
                        <a:r>
                          <a:rPr kumimoji="1" lang="ko-KR" altLang="en-US" sz="13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+mn-ea"/>
                          </a:rPr>
                          <a:t>구 분</a:t>
                        </a: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7879B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4DBE2"/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</a:pPr>
                        <a:r>
                          <a:rPr kumimoji="1" lang="ko-KR" altLang="en-US" sz="13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+mn-ea"/>
                          </a:rPr>
                          <a:t>총판점</a:t>
                        </a: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7879B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4DBE2"/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508000" algn="l"/>
                            <a:tab pos="1016000" algn="l"/>
                            <a:tab pos="1524000" algn="l"/>
                            <a:tab pos="2032000" algn="l"/>
                            <a:tab pos="2540000" algn="l"/>
                            <a:tab pos="3048000" algn="l"/>
                            <a:tab pos="3556000" algn="l"/>
                            <a:tab pos="4064000" algn="l"/>
                            <a:tab pos="4572000" algn="l"/>
                            <a:tab pos="5080000" algn="l"/>
                            <a:tab pos="5588000" algn="l"/>
                            <a:tab pos="6096000" algn="l"/>
                            <a:tab pos="6604000" algn="l"/>
                            <a:tab pos="7112000" algn="l"/>
                            <a:tab pos="7620000" algn="l"/>
                            <a:tab pos="8128000" algn="l"/>
                            <a:tab pos="8636000" algn="l"/>
                            <a:tab pos="9144000" algn="l"/>
                            <a:tab pos="9652000" algn="l"/>
                            <a:tab pos="10160000" algn="l"/>
                            <a:tab pos="10668000" algn="l"/>
                            <a:tab pos="11176000" algn="l"/>
                            <a:tab pos="11684000" algn="l"/>
                            <a:tab pos="12192000" algn="l"/>
                            <a:tab pos="12700000" algn="l"/>
                            <a:tab pos="13208000" algn="l"/>
                            <a:tab pos="13716000" algn="l"/>
                            <a:tab pos="14224000" algn="l"/>
                            <a:tab pos="14732000" algn="l"/>
                            <a:tab pos="15240000" algn="l"/>
                            <a:tab pos="15748000" algn="l"/>
                            <a:tab pos="16256000" algn="l"/>
                          </a:tabLst>
                        </a:pPr>
                        <a:r>
                          <a:rPr kumimoji="1" lang="ko-KR" altLang="en-US" sz="13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+mn-ea"/>
                          </a:rPr>
                          <a:t>대리점</a:t>
                        </a: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7879B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4DBE2"/>
                      </a:solidFill>
                    </a:tcPr>
                  </a:tc>
                </a:tr>
                <a:tr h="450642"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서 울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2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96593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경 기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2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8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96593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강 원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2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96593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충 청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1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96593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영 남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2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5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96593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호 남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2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96593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맑은 고딕" panose="020B0503020000020004" pitchFamily="50" charset="-127"/>
                            <a:ea typeface="맑은 고딕" panose="020B0503020000020004" pitchFamily="50" charset="-127"/>
                          </a:rPr>
                          <a:t>제 주</a:t>
                        </a:r>
                        <a:endParaRPr kumimoji="1" lang="ko-KR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1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567535"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1" lang="ko-KR" altLang="en-US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+mn-ea"/>
                          </a:rPr>
                          <a:t>소 계</a:t>
                        </a:r>
                        <a:endPara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endParaRPr>
                      </a:p>
                    </a:txBody>
                    <a:tcPr marL="84856" marR="84856" marT="42428" marB="42428" anchor="ctr" horzOverflow="overflow">
                      <a:lnL w="285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758EB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4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758EB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>
                          <a:spcBef>
                            <a:spcPct val="20000"/>
                          </a:spcBef>
                          <a:defRPr kumimoji="1" sz="20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1pPr>
                        <a:lvl2pPr>
                          <a:spcBef>
                            <a:spcPct val="20000"/>
                          </a:spcBef>
                          <a:defRPr kumimoji="1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2pPr>
                        <a:lvl3pPr>
                          <a:spcBef>
                            <a:spcPct val="20000"/>
                          </a:spcBef>
                          <a:defRPr kumimoji="1" sz="16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3pPr>
                        <a:lvl4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4pPr>
                        <a:lvl5pPr>
                          <a:spcBef>
                            <a:spcPct val="20000"/>
                          </a:spcBef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5pPr>
                        <a:lvl6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6pPr>
                        <a:lvl7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7pPr>
                        <a:lvl8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8pPr>
                        <a:lvl9pPr fontAlgn="base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defRPr kumimoji="1" sz="1400">
                            <a:solidFill>
                              <a:schemeClr val="tx2"/>
                            </a:solidFill>
                            <a:latin typeface="HY견고딕" pitchFamily="18" charset="-127"/>
                            <a:ea typeface="HY견고딕" pitchFamily="18" charset="-127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ko-KR" sz="12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+mn-ea"/>
                            <a:ea typeface="HY견고딕" pitchFamily="18" charset="-127"/>
                            <a:cs typeface="+mn-cs"/>
                          </a:rPr>
                          <a:t>21</a:t>
                        </a:r>
                        <a:endParaRPr kumimoji="1" lang="ko-KR" altLang="ko-KR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HY견고딕" pitchFamily="18" charset="-127"/>
                          <a:cs typeface="+mn-cs"/>
                        </a:endParaRPr>
                      </a:p>
                    </a:txBody>
                    <a:tcPr marL="84856" marR="84856" marT="42428" marB="42428" anchor="ctr" horzOverflow="overflow">
                      <a:lnL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63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758EB3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</a:tbl>
            </a:graphicData>
          </a:graphic>
        </p:graphicFrame>
        <p:cxnSp>
          <p:nvCxnSpPr>
            <p:cNvPr id="3" name="직선 연결선 2"/>
            <p:cNvCxnSpPr/>
            <p:nvPr/>
          </p:nvCxnSpPr>
          <p:spPr>
            <a:xfrm>
              <a:off x="755576" y="1844824"/>
              <a:ext cx="7992888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>
              <a:off x="755576" y="6093296"/>
              <a:ext cx="7992888" cy="0"/>
            </a:xfrm>
            <a:prstGeom prst="line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793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4639" y="701598"/>
            <a:ext cx="3549188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Corporate Philosophy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1673" y="1189978"/>
            <a:ext cx="1450458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5. </a:t>
            </a:r>
            <a:r>
              <a:rPr lang="ko-KR" altLang="en-US" b="1" dirty="0" smtClean="0"/>
              <a:t>경영이</a:t>
            </a:r>
            <a:r>
              <a:rPr lang="ko-KR" altLang="en-US" b="1" dirty="0"/>
              <a:t>념</a:t>
            </a:r>
          </a:p>
        </p:txBody>
      </p:sp>
      <p:pic>
        <p:nvPicPr>
          <p:cNvPr id="4098" name="Picture 2" descr="D:\참고\경영이념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37" y="2103935"/>
            <a:ext cx="7811999" cy="4684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0583" y="1875411"/>
            <a:ext cx="3923900" cy="683734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ko-KR" altLang="en-US" dirty="0" smtClean="0">
                <a:latin typeface="+mn-ea"/>
              </a:rPr>
              <a:t>미래의 꿈을 향한 창의적 도전으로</a:t>
            </a:r>
            <a:endParaRPr lang="en-US" altLang="ko-KR" dirty="0" smtClean="0">
              <a:latin typeface="+mn-ea"/>
            </a:endParaRPr>
          </a:p>
          <a:p>
            <a:r>
              <a:rPr lang="ko-KR" altLang="en-US" dirty="0" smtClean="0">
                <a:latin typeface="+mn-ea"/>
              </a:rPr>
              <a:t>    </a:t>
            </a:r>
            <a:r>
              <a:rPr lang="ko-KR" altLang="en-US" b="1" dirty="0" smtClean="0">
                <a:latin typeface="+mn-ea"/>
              </a:rPr>
              <a:t>신뢰받는 내일</a:t>
            </a:r>
            <a:r>
              <a:rPr lang="ko-KR" altLang="en-US" dirty="0" smtClean="0">
                <a:latin typeface="+mn-ea"/>
              </a:rPr>
              <a:t>을 창조한다</a:t>
            </a:r>
            <a:endParaRPr lang="ko-KR" altLang="en-US" dirty="0">
              <a:latin typeface="+mn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415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6" y="793440"/>
            <a:ext cx="3271933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Management Vision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0" y="1281821"/>
            <a:ext cx="1536156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6. </a:t>
            </a:r>
            <a:r>
              <a:rPr lang="ko-KR" altLang="en-US" b="1" dirty="0" smtClean="0"/>
              <a:t>사업비</a:t>
            </a:r>
            <a:r>
              <a:rPr lang="ko-KR" altLang="en-US" b="1" dirty="0"/>
              <a:t>전</a:t>
            </a:r>
            <a:r>
              <a:rPr lang="en-US" altLang="ko-KR" b="1" dirty="0" smtClean="0"/>
              <a:t> </a:t>
            </a:r>
            <a:endParaRPr lang="ko-KR" altLang="en-US" b="1" dirty="0"/>
          </a:p>
        </p:txBody>
      </p:sp>
      <p:pic>
        <p:nvPicPr>
          <p:cNvPr id="7" name="Picture 6" descr="D:\C 빽업\바탕화면\사업계획\비전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836" y="1320589"/>
            <a:ext cx="11321507" cy="5941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8830" y="2075677"/>
            <a:ext cx="44999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latin typeface="+mj-lt"/>
              </a:rPr>
              <a:t>“</a:t>
            </a:r>
            <a:r>
              <a:rPr lang="ko-KR" altLang="en-US" sz="1300" dirty="0">
                <a:latin typeface="+mj-lt"/>
              </a:rPr>
              <a:t>세계 어디서나 고객에게 </a:t>
            </a:r>
            <a:r>
              <a:rPr lang="ko-KR" altLang="en-US" sz="1300" dirty="0" err="1">
                <a:latin typeface="+mj-lt"/>
              </a:rPr>
              <a:t>사랑받는</a:t>
            </a:r>
            <a:r>
              <a:rPr lang="ko-KR" altLang="en-US" sz="1300" dirty="0">
                <a:latin typeface="+mj-lt"/>
              </a:rPr>
              <a:t> 글로벌 기업으로 성장</a:t>
            </a:r>
            <a:r>
              <a:rPr lang="en-US" altLang="ko-KR" sz="1300" dirty="0">
                <a:latin typeface="+mj-lt"/>
              </a:rPr>
              <a:t>”</a:t>
            </a:r>
            <a:endParaRPr lang="ko-KR" altLang="en-US" sz="13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0940" y="2370888"/>
            <a:ext cx="5219433" cy="39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chemeClr val="accent1"/>
                </a:solidFill>
              </a:rPr>
              <a:t>장수명 주택을 위한 명품 주거문화를 선도하는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4350" y="2787937"/>
            <a:ext cx="3838204" cy="39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친환경 온수 난방시스템 전문기업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7810" y="3964453"/>
            <a:ext cx="906032" cy="39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sz="17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2014</a:t>
            </a:r>
            <a:r>
              <a:rPr lang="ko-KR" altLang="en-US" sz="17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년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4832" y="4030566"/>
            <a:ext cx="9797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2018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년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5691" y="4928840"/>
            <a:ext cx="983327" cy="39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2015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년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6101" y="4911620"/>
            <a:ext cx="9797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2021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년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238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7" descr="D:\참고\표지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57"/>
            <a:ext cx="10383837" cy="259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참고\표지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7"/>
            <a:ext cx="735522" cy="7271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6144" y="793440"/>
            <a:ext cx="2850172" cy="488382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sz="2500" b="1" dirty="0">
                <a:solidFill>
                  <a:schemeClr val="accent6">
                    <a:lumMod val="75000"/>
                  </a:schemeClr>
                </a:solidFill>
                <a:latin typeface="Adobe Heiti Std R" pitchFamily="34" charset="-128"/>
                <a:ea typeface="Adobe Heiti Std R" pitchFamily="34" charset="-128"/>
                <a:cs typeface="Arial Unicode MS" panose="020B0604020202020204" pitchFamily="50" charset="-127"/>
              </a:rPr>
              <a:t>Company History</a:t>
            </a:r>
            <a:endParaRPr lang="ko-KR" altLang="en-US" sz="2500" b="1" dirty="0">
              <a:solidFill>
                <a:schemeClr val="accent6">
                  <a:lumMod val="75000"/>
                </a:schemeClr>
              </a:solidFill>
              <a:latin typeface="Adobe Heiti Std R" pitchFamily="34" charset="-128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181" y="1281821"/>
            <a:ext cx="1052222" cy="390705"/>
          </a:xfrm>
          <a:prstGeom prst="rect">
            <a:avLst/>
          </a:prstGeom>
          <a:noFill/>
        </p:spPr>
        <p:txBody>
          <a:bodyPr wrap="none" lIns="96204" tIns="48102" rIns="96204" bIns="48102" rtlCol="0">
            <a:spAutoFit/>
          </a:bodyPr>
          <a:lstStyle/>
          <a:p>
            <a:r>
              <a:rPr lang="en-US" altLang="ko-KR" b="1" dirty="0" smtClean="0"/>
              <a:t>7. </a:t>
            </a:r>
            <a:r>
              <a:rPr lang="ko-KR" altLang="en-US" b="1" dirty="0" smtClean="0"/>
              <a:t>연</a:t>
            </a:r>
            <a:r>
              <a:rPr lang="ko-KR" altLang="en-US" b="1" dirty="0"/>
              <a:t>혁</a:t>
            </a:r>
            <a:r>
              <a:rPr lang="en-US" altLang="ko-KR" b="1" dirty="0" smtClean="0"/>
              <a:t> </a:t>
            </a:r>
            <a:endParaRPr lang="ko-KR" altLang="en-US" b="1" dirty="0"/>
          </a:p>
        </p:txBody>
      </p:sp>
      <p:grpSp>
        <p:nvGrpSpPr>
          <p:cNvPr id="16" name="그룹 15"/>
          <p:cNvGrpSpPr/>
          <p:nvPr/>
        </p:nvGrpSpPr>
        <p:grpSpPr>
          <a:xfrm>
            <a:off x="1659703" y="1281822"/>
            <a:ext cx="7347670" cy="6230549"/>
            <a:chOff x="1170236" y="822195"/>
            <a:chExt cx="7656903" cy="7153269"/>
          </a:xfrm>
        </p:grpSpPr>
        <p:sp>
          <p:nvSpPr>
            <p:cNvPr id="17" name="톱니 모양의 오른쪽 화살표 16"/>
            <p:cNvSpPr/>
            <p:nvPr/>
          </p:nvSpPr>
          <p:spPr>
            <a:xfrm rot="13563331">
              <a:off x="-143663" y="4190790"/>
              <a:ext cx="7153269" cy="416079"/>
            </a:xfrm>
            <a:prstGeom prst="notched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170236" y="2028430"/>
              <a:ext cx="5056616" cy="791102"/>
              <a:chOff x="5490716" y="6085873"/>
              <a:chExt cx="5056616" cy="791102"/>
            </a:xfrm>
          </p:grpSpPr>
          <p:sp>
            <p:nvSpPr>
              <p:cNvPr id="62" name="타원 61"/>
              <p:cNvSpPr/>
              <p:nvPr/>
            </p:nvSpPr>
            <p:spPr>
              <a:xfrm>
                <a:off x="5490716" y="6085873"/>
                <a:ext cx="792088" cy="79110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noFill/>
                </a:endParaRPr>
              </a:p>
            </p:txBody>
          </p:sp>
          <p:cxnSp>
            <p:nvCxnSpPr>
              <p:cNvPr id="63" name="직선 연결선 62"/>
              <p:cNvCxnSpPr/>
              <p:nvPr/>
            </p:nvCxnSpPr>
            <p:spPr>
              <a:xfrm flipV="1">
                <a:off x="6275960" y="6097991"/>
                <a:ext cx="382940" cy="418944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/>
              <p:cNvCxnSpPr/>
              <p:nvPr/>
            </p:nvCxnSpPr>
            <p:spPr>
              <a:xfrm>
                <a:off x="6658900" y="6097991"/>
                <a:ext cx="3888432" cy="0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연결선 64"/>
              <p:cNvCxnSpPr/>
              <p:nvPr/>
            </p:nvCxnSpPr>
            <p:spPr>
              <a:xfrm>
                <a:off x="5490716" y="6516935"/>
                <a:ext cx="792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5528327" y="6147603"/>
                <a:ext cx="720030" cy="411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700" b="1" dirty="0"/>
                  <a:t>2018</a:t>
                </a:r>
                <a:endParaRPr lang="ko-KR" altLang="en-US" sz="1700" b="1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586036" y="6478768"/>
                <a:ext cx="656992" cy="373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500" b="1" dirty="0"/>
                  <a:t>2017</a:t>
                </a:r>
                <a:endParaRPr lang="ko-KR" altLang="en-US" sz="1500" b="1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387655" y="1620390"/>
              <a:ext cx="3479917" cy="406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700" b="1" dirty="0" err="1"/>
                <a:t>에스로</a:t>
              </a:r>
              <a:r>
                <a:rPr lang="ko-KR" altLang="en-US" sz="1700" b="1" dirty="0"/>
                <a:t> 상호 변경 및 공장 이전  </a:t>
              </a: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5058668" y="6012879"/>
              <a:ext cx="3760472" cy="805856"/>
              <a:chOff x="5490716" y="6084887"/>
              <a:chExt cx="3760472" cy="805856"/>
            </a:xfrm>
          </p:grpSpPr>
          <p:sp>
            <p:nvSpPr>
              <p:cNvPr id="56" name="타원 55"/>
              <p:cNvSpPr/>
              <p:nvPr/>
            </p:nvSpPr>
            <p:spPr>
              <a:xfrm>
                <a:off x="5490716" y="6084887"/>
                <a:ext cx="792088" cy="79208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noFill/>
                </a:endParaRPr>
              </a:p>
            </p:txBody>
          </p:sp>
          <p:cxnSp>
            <p:nvCxnSpPr>
              <p:cNvPr id="57" name="직선 연결선 56"/>
              <p:cNvCxnSpPr/>
              <p:nvPr/>
            </p:nvCxnSpPr>
            <p:spPr>
              <a:xfrm flipV="1">
                <a:off x="6275960" y="6097991"/>
                <a:ext cx="382940" cy="418944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>
                <a:off x="6658900" y="6097991"/>
                <a:ext cx="2592288" cy="0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58"/>
              <p:cNvCxnSpPr/>
              <p:nvPr/>
            </p:nvCxnSpPr>
            <p:spPr>
              <a:xfrm>
                <a:off x="5490716" y="6516935"/>
                <a:ext cx="792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5528327" y="6147603"/>
                <a:ext cx="720030" cy="411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700" b="1" dirty="0"/>
                  <a:t>2006</a:t>
                </a:r>
                <a:endParaRPr lang="ko-KR" altLang="en-US" sz="1700" b="1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706740" y="6516936"/>
                <a:ext cx="418850" cy="373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500" dirty="0"/>
                  <a:t>12</a:t>
                </a:r>
                <a:endParaRPr lang="ko-KR" altLang="en-US" sz="1500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256548" y="5600284"/>
              <a:ext cx="2266553" cy="411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700" b="1" dirty="0">
                  <a:latin typeface="+mn-ea"/>
                </a:rPr>
                <a:t>KJRD</a:t>
              </a:r>
              <a:r>
                <a:rPr lang="ko-KR" altLang="en-US" sz="1700" b="1" dirty="0">
                  <a:latin typeface="+mn-ea"/>
                </a:rPr>
                <a:t>주식회사 설립 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295076" y="5204241"/>
              <a:ext cx="4302388" cy="805856"/>
              <a:chOff x="5490716" y="6084887"/>
              <a:chExt cx="4302388" cy="805856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5490716" y="6084887"/>
                <a:ext cx="792088" cy="79208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noFill/>
                </a:endParaRPr>
              </a:p>
            </p:txBody>
          </p:sp>
          <p:cxnSp>
            <p:nvCxnSpPr>
              <p:cNvPr id="51" name="직선 연결선 50"/>
              <p:cNvCxnSpPr/>
              <p:nvPr/>
            </p:nvCxnSpPr>
            <p:spPr>
              <a:xfrm flipV="1">
                <a:off x="6275960" y="6097991"/>
                <a:ext cx="382940" cy="418944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>
                <a:off x="6658900" y="6097991"/>
                <a:ext cx="3134204" cy="0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>
                <a:off x="5490716" y="6516935"/>
                <a:ext cx="792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5528327" y="6147603"/>
                <a:ext cx="720030" cy="411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700" b="1" dirty="0"/>
                  <a:t>2008</a:t>
                </a:r>
                <a:endParaRPr lang="ko-KR" altLang="en-US" sz="17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706740" y="6516936"/>
                <a:ext cx="418850" cy="373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500" dirty="0"/>
                  <a:t>07</a:t>
                </a:r>
                <a:endParaRPr lang="ko-KR" altLang="en-US" sz="15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485715" y="4788743"/>
              <a:ext cx="2761748" cy="4111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700" b="1" dirty="0">
                  <a:latin typeface="+mn-ea"/>
                </a:rPr>
                <a:t>본사이전 </a:t>
              </a:r>
              <a:r>
                <a:rPr lang="en-US" altLang="ko-KR" sz="1700" b="1" dirty="0">
                  <a:latin typeface="+mn-ea"/>
                </a:rPr>
                <a:t>(</a:t>
              </a:r>
              <a:r>
                <a:rPr lang="ko-KR" altLang="en-US" sz="1700" b="1" dirty="0">
                  <a:latin typeface="+mn-ea"/>
                </a:rPr>
                <a:t>서울시 논현동</a:t>
              </a:r>
              <a:r>
                <a:rPr lang="en-US" altLang="ko-KR" sz="1700" b="1" dirty="0">
                  <a:latin typeface="+mn-ea"/>
                </a:rPr>
                <a:t>)</a:t>
              </a:r>
              <a:endParaRPr lang="ko-KR" altLang="en-US" sz="1700" b="1" dirty="0">
                <a:latin typeface="+mn-ea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3430980" y="4407798"/>
              <a:ext cx="5396159" cy="797094"/>
              <a:chOff x="5490716" y="6084887"/>
              <a:chExt cx="5396159" cy="797094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5490716" y="6084887"/>
                <a:ext cx="792088" cy="79208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noFill/>
                </a:endParaRPr>
              </a:p>
            </p:txBody>
          </p:sp>
          <p:cxnSp>
            <p:nvCxnSpPr>
              <p:cNvPr id="45" name="직선 연결선 44"/>
              <p:cNvCxnSpPr/>
              <p:nvPr/>
            </p:nvCxnSpPr>
            <p:spPr>
              <a:xfrm flipV="1">
                <a:off x="6275960" y="6097991"/>
                <a:ext cx="382940" cy="418944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>
              <a:xfrm>
                <a:off x="6658900" y="6097991"/>
                <a:ext cx="4227975" cy="0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5490716" y="6516935"/>
                <a:ext cx="792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5528327" y="6147603"/>
                <a:ext cx="720030" cy="411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700" b="1" dirty="0"/>
                  <a:t>2011</a:t>
                </a:r>
                <a:endParaRPr lang="ko-KR" altLang="en-US" sz="17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586036" y="6508175"/>
                <a:ext cx="656993" cy="373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500" b="1" dirty="0"/>
                  <a:t>2010</a:t>
                </a:r>
                <a:endParaRPr lang="ko-KR" altLang="en-US" sz="1500" b="1" dirty="0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2638892" y="3636615"/>
              <a:ext cx="6055289" cy="805856"/>
              <a:chOff x="5490716" y="6084887"/>
              <a:chExt cx="6055289" cy="805856"/>
            </a:xfrm>
          </p:grpSpPr>
          <p:sp>
            <p:nvSpPr>
              <p:cNvPr id="38" name="타원 37"/>
              <p:cNvSpPr/>
              <p:nvPr/>
            </p:nvSpPr>
            <p:spPr>
              <a:xfrm>
                <a:off x="5490716" y="6084887"/>
                <a:ext cx="792088" cy="79208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noFill/>
                </a:endParaRPr>
              </a:p>
            </p:txBody>
          </p:sp>
          <p:cxnSp>
            <p:nvCxnSpPr>
              <p:cNvPr id="39" name="직선 연결선 38"/>
              <p:cNvCxnSpPr/>
              <p:nvPr/>
            </p:nvCxnSpPr>
            <p:spPr>
              <a:xfrm flipV="1">
                <a:off x="6275960" y="6097991"/>
                <a:ext cx="382940" cy="418944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6658900" y="6097991"/>
                <a:ext cx="4887105" cy="0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40"/>
              <p:cNvCxnSpPr/>
              <p:nvPr/>
            </p:nvCxnSpPr>
            <p:spPr>
              <a:xfrm>
                <a:off x="5490716" y="6516935"/>
                <a:ext cx="792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5528327" y="6147603"/>
                <a:ext cx="720030" cy="411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700" b="1" dirty="0"/>
                  <a:t>2015</a:t>
                </a:r>
                <a:endParaRPr lang="ko-KR" altLang="en-US" sz="17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586036" y="6516936"/>
                <a:ext cx="656992" cy="373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500" b="1" dirty="0"/>
                  <a:t>2012</a:t>
                </a:r>
                <a:endParaRPr lang="ko-KR" altLang="en-US" sz="1500" b="1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14319" y="3191459"/>
              <a:ext cx="4355240" cy="406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700" b="1" dirty="0">
                  <a:latin typeface="+mn-ea"/>
                </a:rPr>
                <a:t>벤처기업 인증</a:t>
              </a:r>
              <a:r>
                <a:rPr lang="en-US" altLang="ko-KR" sz="1700" b="1" dirty="0">
                  <a:latin typeface="+mn-ea"/>
                </a:rPr>
                <a:t>, “</a:t>
              </a:r>
              <a:r>
                <a:rPr lang="ko-KR" altLang="en-US" sz="1700" b="1" dirty="0" err="1">
                  <a:latin typeface="+mn-ea"/>
                </a:rPr>
                <a:t>에스로</a:t>
              </a:r>
              <a:r>
                <a:rPr lang="ko-KR" altLang="en-US" sz="1700" b="1" dirty="0">
                  <a:latin typeface="+mn-ea"/>
                </a:rPr>
                <a:t> 구돌 패널</a:t>
              </a:r>
              <a:r>
                <a:rPr lang="en-US" altLang="ko-KR" sz="1700" b="1" dirty="0">
                  <a:latin typeface="+mn-ea"/>
                </a:rPr>
                <a:t>”</a:t>
              </a:r>
              <a:r>
                <a:rPr lang="ko-KR" altLang="en-US" sz="1700" b="1" dirty="0">
                  <a:latin typeface="+mn-ea"/>
                </a:rPr>
                <a:t> 출시</a:t>
              </a:r>
              <a:r>
                <a:rPr lang="en-US" altLang="ko-KR" sz="1700" b="1" dirty="0">
                  <a:latin typeface="+mn-ea"/>
                </a:rPr>
                <a:t> </a:t>
              </a:r>
              <a:endParaRPr lang="ko-KR" altLang="en-US" sz="1700" b="1" dirty="0">
                <a:latin typeface="+mn-ea"/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1890316" y="2812589"/>
              <a:ext cx="5505757" cy="792088"/>
              <a:chOff x="5490716" y="6084887"/>
              <a:chExt cx="5505757" cy="792088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5490716" y="6084887"/>
                <a:ext cx="792088" cy="79208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noFill/>
                </a:endParaRPr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6275960" y="6097991"/>
                <a:ext cx="382940" cy="418944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>
                <a:off x="6658900" y="6097991"/>
                <a:ext cx="4337573" cy="0"/>
              </a:xfrm>
              <a:prstGeom prst="line">
                <a:avLst/>
              </a:prstGeom>
              <a:ln w="2222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34"/>
              <p:cNvCxnSpPr/>
              <p:nvPr/>
            </p:nvCxnSpPr>
            <p:spPr>
              <a:xfrm>
                <a:off x="5490716" y="6516935"/>
                <a:ext cx="792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5528327" y="6147603"/>
                <a:ext cx="720030" cy="411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700" b="1" dirty="0"/>
                  <a:t>2016</a:t>
                </a:r>
                <a:endParaRPr lang="ko-KR" altLang="en-US" sz="17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522413" y="6478769"/>
                <a:ext cx="690262" cy="336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300" dirty="0"/>
                  <a:t>05~07</a:t>
                </a:r>
                <a:endParaRPr lang="ko-KR" altLang="en-US" sz="13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662003" y="3996654"/>
              <a:ext cx="2003224" cy="406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700" b="1" dirty="0" err="1">
                  <a:latin typeface="+mn-ea"/>
                </a:rPr>
                <a:t>에스로</a:t>
              </a:r>
              <a:r>
                <a:rPr lang="ko-KR" altLang="en-US" sz="1700" b="1" dirty="0">
                  <a:latin typeface="+mn-ea"/>
                </a:rPr>
                <a:t> 상표등록</a:t>
              </a:r>
              <a:r>
                <a:rPr lang="en-US" altLang="ko-KR" sz="1700" b="1" dirty="0">
                  <a:latin typeface="+mn-ea"/>
                </a:rPr>
                <a:t>, </a:t>
              </a:r>
              <a:endParaRPr lang="ko-KR" altLang="en-US" sz="1700" b="1" dirty="0">
                <a:latin typeface="+mn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55116" y="4500712"/>
              <a:ext cx="4168149" cy="335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dirty="0"/>
                <a:t>“</a:t>
              </a:r>
              <a:r>
                <a:rPr lang="ko-KR" altLang="en-US" sz="1300" dirty="0"/>
                <a:t>바닥재 어셈블리 및 바닥재의 시공방법</a:t>
              </a:r>
              <a:r>
                <a:rPr lang="en-US" altLang="ko-KR" sz="1300" dirty="0"/>
                <a:t>” </a:t>
              </a:r>
              <a:r>
                <a:rPr lang="ko-KR" altLang="en-US" sz="1300" dirty="0"/>
                <a:t>특허 등록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19903" y="3720691"/>
              <a:ext cx="2638001" cy="335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dirty="0"/>
                <a:t>“</a:t>
              </a:r>
              <a:r>
                <a:rPr lang="ko-KR" altLang="en-US" sz="1300" dirty="0"/>
                <a:t>세계 </a:t>
              </a:r>
              <a:r>
                <a:rPr lang="en-US" altLang="ko-KR" sz="1300" dirty="0"/>
                <a:t>3</a:t>
              </a:r>
              <a:r>
                <a:rPr lang="ko-KR" altLang="en-US" sz="1300" dirty="0"/>
                <a:t>개국 특허 출원 및 등록</a:t>
              </a:r>
              <a:r>
                <a:rPr lang="en-US" altLang="ko-KR" sz="1300" dirty="0"/>
                <a:t>”</a:t>
              </a:r>
              <a:endParaRPr lang="ko-KR" altLang="en-US" sz="1300" dirty="0"/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538272" y="2637161"/>
            <a:ext cx="3688833" cy="358754"/>
          </a:xfrm>
          <a:prstGeom prst="rect">
            <a:avLst/>
          </a:prstGeom>
        </p:spPr>
        <p:txBody>
          <a:bodyPr wrap="none" lIns="96204" tIns="48102" rIns="96204" bIns="48102">
            <a:spAutoFit/>
          </a:bodyPr>
          <a:lstStyle/>
          <a:p>
            <a:r>
              <a:rPr lang="ko-KR" altLang="en-US" sz="1700" b="1" dirty="0">
                <a:latin typeface="+mn-ea"/>
              </a:rPr>
              <a:t>일본 수출 개시</a:t>
            </a:r>
            <a:r>
              <a:rPr lang="en-US" altLang="ko-KR" sz="1700" b="1" dirty="0">
                <a:latin typeface="+mn-ea"/>
              </a:rPr>
              <a:t>, </a:t>
            </a:r>
            <a:r>
              <a:rPr lang="ko-KR" altLang="en-US" sz="1700" b="1" dirty="0">
                <a:latin typeface="+mn-ea"/>
              </a:rPr>
              <a:t>정부 조달 물품등록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54194-C59B-483D-B752-211D7D149B5A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62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79396</TotalTime>
  <Words>2082</Words>
  <Application>Microsoft Office PowerPoint</Application>
  <PresentationFormat>사용자 지정</PresentationFormat>
  <Paragraphs>602</Paragraphs>
  <Slides>43</Slides>
  <Notes>6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korea</dc:creator>
  <cp:lastModifiedBy>user</cp:lastModifiedBy>
  <cp:revision>321</cp:revision>
  <cp:lastPrinted>2020-07-21T06:28:58Z</cp:lastPrinted>
  <dcterms:created xsi:type="dcterms:W3CDTF">2019-03-12T07:31:24Z</dcterms:created>
  <dcterms:modified xsi:type="dcterms:W3CDTF">2020-10-21T07:38:17Z</dcterms:modified>
</cp:coreProperties>
</file>