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53" r:id="rId2"/>
    <p:sldId id="355" r:id="rId3"/>
    <p:sldId id="371" r:id="rId4"/>
    <p:sldId id="369" r:id="rId5"/>
    <p:sldId id="370" r:id="rId6"/>
    <p:sldId id="359" r:id="rId7"/>
    <p:sldId id="363" r:id="rId8"/>
    <p:sldId id="364" r:id="rId9"/>
    <p:sldId id="365" r:id="rId10"/>
    <p:sldId id="366" r:id="rId11"/>
    <p:sldId id="314" r:id="rId12"/>
    <p:sldId id="372" r:id="rId13"/>
    <p:sldId id="373" r:id="rId14"/>
    <p:sldId id="374" r:id="rId15"/>
    <p:sldId id="375" r:id="rId16"/>
    <p:sldId id="377" r:id="rId17"/>
    <p:sldId id="378" r:id="rId18"/>
    <p:sldId id="379" r:id="rId19"/>
    <p:sldId id="380" r:id="rId20"/>
    <p:sldId id="381" r:id="rId21"/>
  </p:sldIdLst>
  <p:sldSz cx="9144000" cy="6858000" type="screen4x3"/>
  <p:notesSz cx="6807200" cy="99393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  <a:srgbClr val="46AAE8"/>
    <a:srgbClr val="409EC4"/>
    <a:srgbClr val="49C6C5"/>
    <a:srgbClr val="4D5E70"/>
    <a:srgbClr val="3EA4D4"/>
    <a:srgbClr val="0088C7"/>
    <a:srgbClr val="118FCA"/>
    <a:srgbClr val="1186CA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보통 스타일 3 - 강조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보통 스타일 3 - 강조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보통 스타일 4 - 강조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보통 스타일 4 - 강조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보통 스타일 4 - 강조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보통 스타일 4 - 강조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보통 스타일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B4B98B0-60AC-42C2-AFA5-B58CD77FA1E5}" styleName="밝은 스타일 1 - 강조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94660"/>
  </p:normalViewPr>
  <p:slideViewPr>
    <p:cSldViewPr>
      <p:cViewPr varScale="1">
        <p:scale>
          <a:sx n="85" d="100"/>
          <a:sy n="85" d="100"/>
        </p:scale>
        <p:origin x="-11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575" cy="4968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6039" y="0"/>
            <a:ext cx="2949575" cy="4968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3D142B58-E420-4333-93B5-4C9A81F050DB}" type="datetimeFigureOut">
              <a:rPr lang="ko-KR" altLang="en-US" smtClean="0"/>
              <a:t>2020-11-02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1038" y="4721226"/>
            <a:ext cx="5445125" cy="4471988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440863"/>
            <a:ext cx="2949575" cy="49688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6039" y="9440863"/>
            <a:ext cx="2949575" cy="49688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75CBAD9C-52C0-4C75-8086-3FCA2F76B56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9763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BAD9C-52C0-4C75-8086-3FCA2F76B562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24067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BAD9C-52C0-4C75-8086-3FCA2F76B562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7387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BAD9C-52C0-4C75-8086-3FCA2F76B562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7387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BAD9C-52C0-4C75-8086-3FCA2F76B562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7387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BAD9C-52C0-4C75-8086-3FCA2F76B562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7387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BAD9C-52C0-4C75-8086-3FCA2F76B562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7387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BAD9C-52C0-4C75-8086-3FCA2F76B562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7387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BAD9C-52C0-4C75-8086-3FCA2F76B562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7387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BAD9C-52C0-4C75-8086-3FCA2F76B562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7387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BAD9C-52C0-4C75-8086-3FCA2F76B562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7387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2020-11-02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직사각형 6"/>
          <p:cNvSpPr/>
          <p:nvPr userDrawn="1"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bg1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2020-11-02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2020-11-02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 userDrawn="1"/>
        </p:nvSpPr>
        <p:spPr>
          <a:xfrm>
            <a:off x="3491606" y="6568166"/>
            <a:ext cx="2133600" cy="281669"/>
          </a:xfrm>
          <a:prstGeom prst="rect">
            <a:avLst/>
          </a:prstGeom>
          <a:ln/>
        </p:spPr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>
              <a:defRPr/>
            </a:pPr>
            <a:fld id="{F36EB7BB-E0EE-428B-8D37-6E5A480CBD06}" type="slidenum">
              <a:rPr lang="ko-KR" altLang="en-US" sz="1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itchFamily="50" charset="-127"/>
                <a:ea typeface="나눔고딕" pitchFamily="50" charset="-127"/>
              </a:rPr>
              <a:pPr algn="ctr">
                <a:defRPr/>
              </a:pPr>
              <a:t>‹#›</a:t>
            </a:fld>
            <a:endParaRPr lang="en-US" altLang="zh-CN" sz="1200" b="1" dirty="0">
              <a:solidFill>
                <a:schemeClr val="tx1">
                  <a:lumMod val="95000"/>
                  <a:lumOff val="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2020-11-02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2020-11-02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2020-11-02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2020-11-02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2020-11-02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2020-11-02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2020-11-02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0EDBD-1C2D-4C1E-B459-B60219FAB484}" type="datetimeFigureOut">
              <a:rPr lang="ko-KR" altLang="en-US" smtClean="0"/>
              <a:t>2020-11-02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DD84E-25D4-4983-8AA1-2863C96F08D9}" type="slidenum">
              <a:rPr lang="ko-KR" altLang="en-US" smtClean="0"/>
              <a:t>‹#›</a:t>
            </a:fld>
            <a:endParaRPr lang="ko-K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Relationship Id="rId9" Type="http://schemas.openxmlformats.org/officeDocument/2006/relationships/image" Target="../media/image5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52.jp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54.jpg"/><Relationship Id="rId7" Type="http://schemas.openxmlformats.org/officeDocument/2006/relationships/image" Target="../media/image5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7" Type="http://schemas.openxmlformats.org/officeDocument/2006/relationships/image" Target="../media/image6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-6184" y="4221088"/>
            <a:ext cx="9150184" cy="9891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260" y="1613942"/>
            <a:ext cx="1932610" cy="473992"/>
          </a:xfrm>
          <a:prstGeom prst="rect">
            <a:avLst/>
          </a:prstGeom>
        </p:spPr>
      </p:pic>
      <p:sp>
        <p:nvSpPr>
          <p:cNvPr id="14" name="부제목 2"/>
          <p:cNvSpPr txBox="1">
            <a:spLocks/>
          </p:cNvSpPr>
          <p:nvPr/>
        </p:nvSpPr>
        <p:spPr>
          <a:xfrm>
            <a:off x="107504" y="4725144"/>
            <a:ext cx="9036496" cy="64325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000"/>
              </a:lnSpc>
              <a:buClr>
                <a:schemeClr val="bg1">
                  <a:lumMod val="65000"/>
                </a:schemeClr>
              </a:buClr>
              <a:buNone/>
            </a:pPr>
            <a:r>
              <a:rPr lang="ko-KR" altLang="en-US" sz="1000" b="1" dirty="0" smtClean="0">
                <a:solidFill>
                  <a:schemeClr val="bg1"/>
                </a:solidFill>
                <a:latin typeface="+mn-ea"/>
              </a:rPr>
              <a:t>주</a:t>
            </a:r>
            <a:r>
              <a:rPr lang="en-US" altLang="ko-KR" sz="1000" b="1" dirty="0" smtClean="0">
                <a:solidFill>
                  <a:schemeClr val="bg1"/>
                </a:solidFill>
                <a:latin typeface="+mn-ea"/>
              </a:rPr>
              <a:t>) </a:t>
            </a:r>
            <a:r>
              <a:rPr lang="ko-KR" altLang="en-US" sz="1000" b="1" dirty="0" err="1" smtClean="0">
                <a:solidFill>
                  <a:schemeClr val="bg1"/>
                </a:solidFill>
                <a:latin typeface="+mn-ea"/>
              </a:rPr>
              <a:t>퓨처월드포</a:t>
            </a:r>
            <a:r>
              <a:rPr lang="ko-KR" altLang="en-US" sz="1000" b="1" dirty="0" smtClean="0">
                <a:solidFill>
                  <a:schemeClr val="bg1"/>
                </a:solidFill>
                <a:latin typeface="+mn-ea"/>
              </a:rPr>
              <a:t> </a:t>
            </a:r>
            <a:endParaRPr lang="en-US" altLang="ko-KR" sz="1000" b="1" dirty="0" smtClean="0">
              <a:solidFill>
                <a:schemeClr val="bg1"/>
              </a:solidFill>
              <a:latin typeface="+mn-ea"/>
            </a:endParaRPr>
          </a:p>
          <a:p>
            <a:pPr marL="0" indent="0">
              <a:lnSpc>
                <a:spcPts val="1000"/>
              </a:lnSpc>
              <a:buClr>
                <a:schemeClr val="bg1">
                  <a:lumMod val="65000"/>
                </a:schemeClr>
              </a:buClr>
              <a:buNone/>
            </a:pPr>
            <a:r>
              <a:rPr lang="en-US" altLang="ko-KR" sz="900" b="1" dirty="0" smtClean="0">
                <a:solidFill>
                  <a:schemeClr val="bg1"/>
                </a:solidFill>
                <a:latin typeface="+mn-ea"/>
              </a:rPr>
              <a:t>T 043-903-8952  F 043-904-8952  | main@futureworld4.com  | www.futureworld4.com |  </a:t>
            </a:r>
            <a:r>
              <a:rPr lang="ko-KR" altLang="en-US" sz="900" b="1" dirty="0" smtClean="0">
                <a:solidFill>
                  <a:schemeClr val="bg1"/>
                </a:solidFill>
                <a:latin typeface="+mn-ea"/>
              </a:rPr>
              <a:t>충북 청주시 </a:t>
            </a:r>
            <a:r>
              <a:rPr lang="ko-KR" altLang="en-US" sz="900" b="1" dirty="0" err="1" smtClean="0">
                <a:solidFill>
                  <a:schemeClr val="bg1"/>
                </a:solidFill>
                <a:latin typeface="+mn-ea"/>
              </a:rPr>
              <a:t>청원구</a:t>
            </a:r>
            <a:r>
              <a:rPr lang="ko-KR" altLang="en-US" sz="900" b="1" dirty="0" smtClean="0">
                <a:solidFill>
                  <a:schemeClr val="bg1"/>
                </a:solidFill>
                <a:latin typeface="+mn-ea"/>
              </a:rPr>
              <a:t> </a:t>
            </a:r>
            <a:r>
              <a:rPr lang="ko-KR" altLang="en-US" sz="900" b="1" dirty="0" err="1" smtClean="0">
                <a:solidFill>
                  <a:schemeClr val="bg1"/>
                </a:solidFill>
                <a:latin typeface="+mn-ea"/>
              </a:rPr>
              <a:t>오창읍</a:t>
            </a:r>
            <a:r>
              <a:rPr lang="ko-KR" altLang="en-US" sz="900" b="1" dirty="0" smtClean="0">
                <a:solidFill>
                  <a:schemeClr val="bg1"/>
                </a:solidFill>
                <a:latin typeface="+mn-ea"/>
              </a:rPr>
              <a:t> </a:t>
            </a:r>
            <a:r>
              <a:rPr lang="ko-KR" altLang="en-US" sz="900" b="1" dirty="0" err="1" smtClean="0">
                <a:solidFill>
                  <a:schemeClr val="bg1"/>
                </a:solidFill>
                <a:latin typeface="+mn-ea"/>
              </a:rPr>
              <a:t>각리</a:t>
            </a:r>
            <a:r>
              <a:rPr lang="en-US" altLang="ko-KR" sz="900" b="1" dirty="0" smtClean="0">
                <a:solidFill>
                  <a:schemeClr val="bg1"/>
                </a:solidFill>
                <a:latin typeface="+mn-ea"/>
              </a:rPr>
              <a:t>1</a:t>
            </a:r>
            <a:r>
              <a:rPr lang="ko-KR" altLang="en-US" sz="900" b="1" dirty="0" smtClean="0">
                <a:solidFill>
                  <a:schemeClr val="bg1"/>
                </a:solidFill>
                <a:latin typeface="+mn-ea"/>
              </a:rPr>
              <a:t>길 </a:t>
            </a:r>
            <a:r>
              <a:rPr lang="en-US" altLang="ko-KR" sz="900" b="1" dirty="0" smtClean="0">
                <a:solidFill>
                  <a:schemeClr val="bg1"/>
                </a:solidFill>
                <a:latin typeface="+mn-ea"/>
              </a:rPr>
              <a:t>7 </a:t>
            </a:r>
            <a:r>
              <a:rPr lang="ko-KR" altLang="en-US" sz="900" b="1" dirty="0" err="1" smtClean="0">
                <a:solidFill>
                  <a:schemeClr val="bg1"/>
                </a:solidFill>
                <a:latin typeface="+mn-ea"/>
              </a:rPr>
              <a:t>오창벤처프라자</a:t>
            </a:r>
            <a:r>
              <a:rPr lang="ko-KR" altLang="en-US" sz="900" b="1" dirty="0" smtClean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ko-KR" sz="900" b="1" dirty="0" smtClean="0">
                <a:solidFill>
                  <a:schemeClr val="bg1"/>
                </a:solidFill>
                <a:latin typeface="+mn-ea"/>
              </a:rPr>
              <a:t>404</a:t>
            </a:r>
            <a:r>
              <a:rPr lang="ko-KR" altLang="en-US" sz="900" b="1" dirty="0" smtClean="0">
                <a:solidFill>
                  <a:schemeClr val="bg1"/>
                </a:solidFill>
                <a:latin typeface="+mn-ea"/>
              </a:rPr>
              <a:t>호</a:t>
            </a:r>
            <a:endParaRPr lang="en-US" altLang="ko-KR" sz="9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5210216"/>
            <a:ext cx="3034134" cy="1648838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4" y="5210216"/>
            <a:ext cx="3210032" cy="164883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44755" y="2333417"/>
            <a:ext cx="66462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회사소개서 및 </a:t>
            </a:r>
            <a:r>
              <a:rPr lang="ko-KR" altLang="en-US" sz="35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미륵사앱</a:t>
            </a:r>
            <a:r>
              <a:rPr lang="ko-KR" altLang="en-US" sz="3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소개</a:t>
            </a:r>
            <a:endParaRPr lang="en-US" altLang="ko-KR" sz="35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982" y="5210216"/>
            <a:ext cx="2906018" cy="1648838"/>
          </a:xfrm>
          <a:prstGeom prst="rect">
            <a:avLst/>
          </a:prstGeom>
        </p:spPr>
      </p:pic>
      <p:sp>
        <p:nvSpPr>
          <p:cNvPr id="18" name="직각 삼각형 17"/>
          <p:cNvSpPr/>
          <p:nvPr/>
        </p:nvSpPr>
        <p:spPr>
          <a:xfrm flipH="1" flipV="1">
            <a:off x="467544" y="-4"/>
            <a:ext cx="8681270" cy="1340769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각 삼각형 20"/>
          <p:cNvSpPr/>
          <p:nvPr/>
        </p:nvSpPr>
        <p:spPr>
          <a:xfrm>
            <a:off x="-6184" y="3291930"/>
            <a:ext cx="4218143" cy="936104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각 삼각형 21"/>
          <p:cNvSpPr/>
          <p:nvPr/>
        </p:nvSpPr>
        <p:spPr>
          <a:xfrm flipV="1">
            <a:off x="-2008" y="0"/>
            <a:ext cx="4218143" cy="980728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각 삼각형 22"/>
          <p:cNvSpPr/>
          <p:nvPr/>
        </p:nvSpPr>
        <p:spPr>
          <a:xfrm flipH="1">
            <a:off x="4067944" y="2924944"/>
            <a:ext cx="5076056" cy="1310581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4155512" y="1541934"/>
            <a:ext cx="28647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0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30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주</a:t>
            </a:r>
            <a:r>
              <a:rPr lang="en-US" altLang="ko-KR" sz="3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30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퓨처월드포</a:t>
            </a:r>
            <a:endParaRPr lang="ko-KR" altLang="en-US" sz="30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8730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평행 사변형 23"/>
          <p:cNvSpPr/>
          <p:nvPr/>
        </p:nvSpPr>
        <p:spPr>
          <a:xfrm>
            <a:off x="4067945" y="692696"/>
            <a:ext cx="5112567" cy="6166296"/>
          </a:xfrm>
          <a:prstGeom prst="parallelogram">
            <a:avLst>
              <a:gd name="adj" fmla="val 52174"/>
            </a:avLst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9217" name="_x276849616" descr="EMB00002de430b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8493606" cy="425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601" y="131723"/>
            <a:ext cx="6723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3) </a:t>
            </a:r>
            <a:r>
              <a:rPr lang="ko-KR" altLang="en-US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개발 계획서</a:t>
            </a:r>
            <a:endParaRPr lang="ko-KR" altLang="en-US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부제목 2"/>
          <p:cNvSpPr txBox="1">
            <a:spLocks/>
          </p:cNvSpPr>
          <p:nvPr/>
        </p:nvSpPr>
        <p:spPr>
          <a:xfrm>
            <a:off x="251520" y="812304"/>
            <a:ext cx="7272808" cy="456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buClr>
                <a:schemeClr val="bg1">
                  <a:lumMod val="65000"/>
                </a:schemeClr>
              </a:buClr>
              <a:buFont typeface="Wingdings" pitchFamily="2" charset="2"/>
              <a:buChar char="l"/>
            </a:pPr>
            <a:r>
              <a:rPr lang="ko-KR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미륵사앱</a:t>
            </a:r>
            <a:r>
              <a:rPr lang="ko-KR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모바일</a:t>
            </a:r>
            <a:r>
              <a:rPr lang="ko-KR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 서비스 개요</a:t>
            </a:r>
            <a:endParaRPr lang="en-US" altLang="ko-KR" sz="1600" b="1" dirty="0">
              <a:solidFill>
                <a:schemeClr val="tx1">
                  <a:lumMod val="75000"/>
                  <a:lumOff val="2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부제목 2"/>
          <p:cNvSpPr txBox="1">
            <a:spLocks/>
          </p:cNvSpPr>
          <p:nvPr/>
        </p:nvSpPr>
        <p:spPr>
          <a:xfrm>
            <a:off x="251520" y="1412776"/>
            <a:ext cx="8424936" cy="4320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buClr>
                <a:schemeClr val="bg1">
                  <a:lumMod val="65000"/>
                </a:schemeClr>
              </a:buClr>
            </a:pPr>
            <a:r>
              <a:rPr lang="en-US" altLang="ko-K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시스템 구성도 </a:t>
            </a:r>
            <a:r>
              <a:rPr lang="en-US" altLang="ko-K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[ </a:t>
            </a:r>
            <a:r>
              <a:rPr lang="ko-KR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시스템 데이터 </a:t>
            </a:r>
            <a:r>
              <a:rPr lang="en-US" altLang="ko-K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FLOW]</a:t>
            </a:r>
          </a:p>
          <a:p>
            <a:pPr algn="l">
              <a:lnSpc>
                <a:spcPct val="150000"/>
              </a:lnSpc>
              <a:buClr>
                <a:schemeClr val="bg1">
                  <a:lumMod val="65000"/>
                </a:schemeClr>
              </a:buClr>
            </a:pPr>
            <a:endParaRPr lang="en-US" altLang="ko-KR" sz="1600" b="1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0374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평행 사변형 15"/>
          <p:cNvSpPr/>
          <p:nvPr/>
        </p:nvSpPr>
        <p:spPr>
          <a:xfrm>
            <a:off x="4067945" y="692696"/>
            <a:ext cx="5112567" cy="6166296"/>
          </a:xfrm>
          <a:prstGeom prst="parallelogram">
            <a:avLst>
              <a:gd name="adj" fmla="val 52174"/>
            </a:avLst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직사각형 1"/>
          <p:cNvSpPr/>
          <p:nvPr/>
        </p:nvSpPr>
        <p:spPr>
          <a:xfrm>
            <a:off x="179512" y="1533823"/>
            <a:ext cx="4248472" cy="707751"/>
          </a:xfrm>
          <a:prstGeom prst="rect">
            <a:avLst/>
          </a:prstGeom>
          <a:solidFill>
            <a:srgbClr val="46AA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          </a:t>
            </a:r>
            <a:r>
              <a:rPr lang="ko-KR" altLang="en-US" sz="1200" b="1" dirty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서비스방식</a:t>
            </a:r>
            <a:endParaRPr lang="en-US" altLang="ko-KR" sz="1200" b="1" dirty="0">
              <a:solidFill>
                <a:schemeClr val="tx1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en-US" altLang="ko-KR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          PC + </a:t>
            </a:r>
            <a:r>
              <a:rPr lang="ko-KR" altLang="en-US" sz="1200" dirty="0" err="1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모바일</a:t>
            </a:r>
            <a:r>
              <a:rPr lang="ko-KR" altLang="en-US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dirty="0" err="1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안드로이드</a:t>
            </a:r>
            <a:r>
              <a:rPr lang="en-US" altLang="ko-KR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en-US" altLang="ko-KR" sz="1200" dirty="0" err="1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iOS</a:t>
            </a:r>
            <a:r>
              <a:rPr lang="en-US" altLang="ko-KR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) </a:t>
            </a:r>
            <a:r>
              <a:rPr lang="ko-KR" altLang="en-US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동시 서비스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179512" y="2344961"/>
            <a:ext cx="4248472" cy="707752"/>
          </a:xfrm>
          <a:prstGeom prst="rect">
            <a:avLst/>
          </a:prstGeom>
          <a:solidFill>
            <a:srgbClr val="46AA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           </a:t>
            </a:r>
            <a:r>
              <a:rPr lang="ko-KR" altLang="en-US" sz="1200" b="1" dirty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로그인 </a:t>
            </a:r>
            <a:r>
              <a:rPr lang="en-US" altLang="ko-KR" sz="1200" b="1" dirty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DB </a:t>
            </a:r>
            <a:r>
              <a:rPr lang="ko-KR" altLang="en-US" sz="1200" b="1" dirty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연동</a:t>
            </a:r>
            <a:endParaRPr lang="en-US" altLang="ko-KR" sz="1200" b="1" dirty="0">
              <a:solidFill>
                <a:schemeClr val="tx1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en-US" altLang="ko-KR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          </a:t>
            </a:r>
            <a:r>
              <a:rPr lang="ko-KR" altLang="en-US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200" dirty="0" err="1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구글</a:t>
            </a:r>
            <a:r>
              <a:rPr lang="en-US" altLang="ko-KR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200" dirty="0" err="1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페이스북</a:t>
            </a:r>
            <a:r>
              <a:rPr lang="en-US" altLang="ko-KR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200" dirty="0" err="1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네이버</a:t>
            </a:r>
            <a:r>
              <a:rPr lang="en-US" altLang="ko-KR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200" dirty="0" err="1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이메일</a:t>
            </a:r>
            <a:r>
              <a:rPr lang="en-US" altLang="ko-KR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카카오</a:t>
            </a: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11" y="2513118"/>
            <a:ext cx="393359" cy="393359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179512" y="3211587"/>
            <a:ext cx="4248472" cy="707752"/>
          </a:xfrm>
          <a:prstGeom prst="rect">
            <a:avLst/>
          </a:prstGeom>
          <a:solidFill>
            <a:srgbClr val="49C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200" dirty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            </a:t>
            </a:r>
            <a:r>
              <a:rPr lang="ko-KR" altLang="en-US" sz="1200" b="1" dirty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그래픽 </a:t>
            </a:r>
            <a:endParaRPr lang="en-US" altLang="ko-KR" sz="1200" b="1" dirty="0">
              <a:solidFill>
                <a:schemeClr val="tx1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en-US" altLang="ko-KR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           3D </a:t>
            </a:r>
            <a:r>
              <a:rPr lang="ko-KR" altLang="en-US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구현</a:t>
            </a:r>
            <a:r>
              <a:rPr lang="en-US" altLang="ko-KR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, VR </a:t>
            </a:r>
            <a:r>
              <a:rPr lang="ko-KR" altLang="en-US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형태로 카메라 시점 변경</a:t>
            </a: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30" y="1699440"/>
            <a:ext cx="446340" cy="44634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25" y="3412752"/>
            <a:ext cx="360781" cy="360779"/>
          </a:xfrm>
          <a:prstGeom prst="rect">
            <a:avLst/>
          </a:prstGeom>
        </p:spPr>
      </p:pic>
      <p:sp>
        <p:nvSpPr>
          <p:cNvPr id="14" name="직사각형 13"/>
          <p:cNvSpPr/>
          <p:nvPr/>
        </p:nvSpPr>
        <p:spPr>
          <a:xfrm>
            <a:off x="4644008" y="3211587"/>
            <a:ext cx="4248472" cy="707752"/>
          </a:xfrm>
          <a:prstGeom prst="rect">
            <a:avLst/>
          </a:prstGeom>
          <a:solidFill>
            <a:srgbClr val="49C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            </a:t>
            </a:r>
            <a:r>
              <a:rPr lang="ko-KR" altLang="en-US" sz="1200" b="1" dirty="0" err="1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아바타</a:t>
            </a:r>
            <a:r>
              <a:rPr lang="ko-KR" altLang="en-US" sz="1200" b="1" dirty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 생성</a:t>
            </a:r>
            <a:endParaRPr lang="en-US" altLang="ko-KR" sz="1200" b="1" dirty="0">
              <a:solidFill>
                <a:schemeClr val="tx1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en-US" altLang="ko-KR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            </a:t>
            </a:r>
            <a:r>
              <a:rPr lang="ko-KR" altLang="en-US" sz="1200" dirty="0" err="1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커스터마이징</a:t>
            </a:r>
            <a:r>
              <a:rPr lang="ko-KR" altLang="en-US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남</a:t>
            </a:r>
            <a:r>
              <a:rPr lang="en-US" altLang="ko-KR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,</a:t>
            </a:r>
            <a:r>
              <a:rPr lang="ko-KR" altLang="en-US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녀</a:t>
            </a:r>
            <a:r>
              <a:rPr lang="en-US" altLang="ko-KR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헤어</a:t>
            </a:r>
            <a:r>
              <a:rPr lang="en-US" altLang="ko-KR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의상</a:t>
            </a:r>
            <a:r>
              <a:rPr lang="en-US" altLang="ko-KR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,</a:t>
            </a:r>
            <a:r>
              <a:rPr lang="ko-KR" altLang="en-US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컬러</a:t>
            </a:r>
            <a:r>
              <a:rPr lang="en-US" altLang="ko-KR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), 3D </a:t>
            </a:r>
            <a:r>
              <a:rPr lang="ko-KR" altLang="en-US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모델링</a:t>
            </a: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446" y="3400096"/>
            <a:ext cx="386136" cy="386136"/>
          </a:xfrm>
          <a:prstGeom prst="rect">
            <a:avLst/>
          </a:prstGeom>
        </p:spPr>
      </p:pic>
      <p:sp>
        <p:nvSpPr>
          <p:cNvPr id="17" name="직사각형 16"/>
          <p:cNvSpPr/>
          <p:nvPr/>
        </p:nvSpPr>
        <p:spPr>
          <a:xfrm>
            <a:off x="4644008" y="2344961"/>
            <a:ext cx="4248472" cy="707752"/>
          </a:xfrm>
          <a:prstGeom prst="rect">
            <a:avLst/>
          </a:prstGeom>
          <a:solidFill>
            <a:srgbClr val="46AAE8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            </a:t>
            </a:r>
            <a:r>
              <a:rPr lang="ko-KR" altLang="en-US" sz="1200" b="1" dirty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서버설치</a:t>
            </a:r>
            <a:endParaRPr lang="en-US" altLang="ko-KR" sz="1200" b="1" dirty="0">
              <a:solidFill>
                <a:schemeClr val="tx1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en-US" altLang="ko-KR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            </a:t>
            </a:r>
            <a:r>
              <a:rPr lang="ko-KR" altLang="en-US" sz="1200" dirty="0" err="1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클라우드</a:t>
            </a:r>
            <a:r>
              <a:rPr lang="ko-KR" altLang="en-US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서버</a:t>
            </a:r>
            <a:r>
              <a:rPr lang="en-US" altLang="ko-KR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200" dirty="0" err="1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운영위한</a:t>
            </a:r>
            <a:r>
              <a:rPr lang="ko-KR" altLang="en-US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기본준비</a:t>
            </a:r>
            <a:r>
              <a:rPr lang="en-US" altLang="ko-KR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스토어등록</a:t>
            </a: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591" y="2540980"/>
            <a:ext cx="368991" cy="368991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>
          <a:xfrm>
            <a:off x="4644008" y="1533822"/>
            <a:ext cx="4248472" cy="707752"/>
          </a:xfrm>
          <a:prstGeom prst="rect">
            <a:avLst/>
          </a:prstGeom>
          <a:solidFill>
            <a:srgbClr val="46AA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            </a:t>
            </a:r>
            <a:r>
              <a:rPr lang="ko-KR" altLang="en-US" sz="1200" b="1" dirty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시간변화</a:t>
            </a:r>
            <a:endParaRPr lang="en-US" altLang="ko-KR" sz="1200" b="1" dirty="0">
              <a:solidFill>
                <a:schemeClr val="tx1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en-US" altLang="ko-KR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            </a:t>
            </a:r>
            <a:r>
              <a:rPr lang="ko-KR" altLang="en-US" sz="1200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계절</a:t>
            </a:r>
            <a:r>
              <a:rPr lang="en-US" altLang="ko-KR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시간의 변화 </a:t>
            </a:r>
            <a:r>
              <a:rPr lang="en-US" altLang="ko-KR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새벽</a:t>
            </a:r>
            <a:r>
              <a:rPr lang="en-US" altLang="ko-KR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낮</a:t>
            </a:r>
            <a:r>
              <a:rPr lang="en-US" altLang="ko-KR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해질녘</a:t>
            </a:r>
            <a:r>
              <a:rPr lang="en-US" altLang="ko-KR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밤</a:t>
            </a:r>
            <a:r>
              <a:rPr lang="en-US" altLang="ko-KR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endParaRPr lang="ko-KR" altLang="en-US" sz="1200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495" y="1737965"/>
            <a:ext cx="371087" cy="371087"/>
          </a:xfrm>
          <a:prstGeom prst="rect">
            <a:avLst/>
          </a:prstGeom>
        </p:spPr>
      </p:pic>
      <p:sp>
        <p:nvSpPr>
          <p:cNvPr id="21" name="직사각형 20"/>
          <p:cNvSpPr/>
          <p:nvPr/>
        </p:nvSpPr>
        <p:spPr>
          <a:xfrm>
            <a:off x="179512" y="4017392"/>
            <a:ext cx="4248472" cy="707752"/>
          </a:xfrm>
          <a:prstGeom prst="rect">
            <a:avLst/>
          </a:prstGeom>
          <a:solidFill>
            <a:srgbClr val="49C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200" dirty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            </a:t>
            </a:r>
            <a:r>
              <a:rPr lang="ko-KR" altLang="en-US" sz="1200" b="1" dirty="0" err="1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오프닝영상</a:t>
            </a:r>
            <a:endParaRPr lang="en-US" altLang="ko-KR" sz="1200" b="1" dirty="0">
              <a:solidFill>
                <a:schemeClr val="tx1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en-US" altLang="ko-KR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           </a:t>
            </a:r>
            <a:r>
              <a:rPr lang="ko-KR" altLang="en-US" sz="1200" dirty="0" err="1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인트롤</a:t>
            </a:r>
            <a:r>
              <a:rPr lang="ko-KR" altLang="en-US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영상제작</a:t>
            </a:r>
            <a:r>
              <a:rPr lang="en-US" altLang="ko-KR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건물 건설되는 과정 스톱모션</a:t>
            </a:r>
          </a:p>
        </p:txBody>
      </p:sp>
      <p:sp>
        <p:nvSpPr>
          <p:cNvPr id="22" name="직사각형 21"/>
          <p:cNvSpPr/>
          <p:nvPr/>
        </p:nvSpPr>
        <p:spPr>
          <a:xfrm>
            <a:off x="4644008" y="4017392"/>
            <a:ext cx="4248472" cy="707752"/>
          </a:xfrm>
          <a:prstGeom prst="rect">
            <a:avLst/>
          </a:prstGeom>
          <a:solidFill>
            <a:srgbClr val="49C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             </a:t>
            </a:r>
            <a:r>
              <a:rPr lang="ko-KR" altLang="en-US" sz="1200" b="1" dirty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전체 </a:t>
            </a:r>
            <a:r>
              <a:rPr lang="ko-KR" altLang="en-US" sz="1200" b="1" dirty="0" err="1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맵</a:t>
            </a:r>
            <a:endParaRPr lang="en-US" altLang="ko-KR" sz="1200" b="1" dirty="0">
              <a:solidFill>
                <a:schemeClr val="tx1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en-US" altLang="ko-KR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              </a:t>
            </a:r>
            <a:r>
              <a:rPr lang="ko-KR" altLang="en-US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대웅전</a:t>
            </a:r>
            <a:r>
              <a:rPr lang="en-US" altLang="ko-KR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관음전</a:t>
            </a:r>
            <a:r>
              <a:rPr lang="en-US" altLang="ko-KR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미륵불</a:t>
            </a:r>
            <a:r>
              <a:rPr lang="en-US" altLang="ko-KR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200" dirty="0" err="1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요사채등</a:t>
            </a:r>
            <a:endParaRPr lang="ko-KR" altLang="en-US" sz="1200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204842"/>
            <a:ext cx="323454" cy="323452"/>
          </a:xfrm>
          <a:prstGeom prst="rect">
            <a:avLst/>
          </a:prstGeom>
        </p:spPr>
      </p:pic>
      <p:sp>
        <p:nvSpPr>
          <p:cNvPr id="24" name="직사각형 23"/>
          <p:cNvSpPr/>
          <p:nvPr/>
        </p:nvSpPr>
        <p:spPr>
          <a:xfrm>
            <a:off x="179512" y="4869160"/>
            <a:ext cx="4248472" cy="707752"/>
          </a:xfrm>
          <a:prstGeom prst="rect">
            <a:avLst/>
          </a:prstGeom>
          <a:solidFill>
            <a:srgbClr val="409E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200" dirty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           </a:t>
            </a:r>
            <a:r>
              <a:rPr lang="ko-KR" altLang="en-US" sz="1200" b="1" dirty="0" err="1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콘텐츠</a:t>
            </a:r>
            <a:r>
              <a:rPr lang="ko-KR" altLang="en-US" sz="1200" b="1" dirty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 서비스</a:t>
            </a:r>
            <a:endParaRPr lang="en-US" altLang="ko-KR" sz="1200" b="1" dirty="0">
              <a:solidFill>
                <a:schemeClr val="tx1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en-US" altLang="ko-KR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           </a:t>
            </a:r>
            <a:r>
              <a:rPr lang="ko-KR" altLang="en-US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영상</a:t>
            </a:r>
            <a:r>
              <a:rPr lang="en-US" altLang="ko-KR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사운드</a:t>
            </a:r>
            <a:r>
              <a:rPr lang="en-US" altLang="ko-KR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이미지</a:t>
            </a:r>
            <a:r>
              <a:rPr lang="en-US" altLang="ko-KR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텍스트</a:t>
            </a:r>
            <a:endParaRPr lang="en-US" altLang="ko-KR" sz="1200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4651251" y="4869160"/>
            <a:ext cx="4248472" cy="707752"/>
          </a:xfrm>
          <a:prstGeom prst="rect">
            <a:avLst/>
          </a:prstGeom>
          <a:solidFill>
            <a:srgbClr val="409E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           </a:t>
            </a:r>
            <a:r>
              <a:rPr lang="ko-KR" altLang="en-US" sz="1200" b="1" dirty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커뮤니티시스템</a:t>
            </a:r>
            <a:endParaRPr lang="en-US" altLang="ko-KR" sz="1200" b="1" dirty="0">
              <a:solidFill>
                <a:schemeClr val="tx1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en-US" altLang="ko-KR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           </a:t>
            </a:r>
            <a:r>
              <a:rPr lang="ko-KR" altLang="en-US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소모임그룹</a:t>
            </a:r>
            <a:r>
              <a:rPr lang="en-US" altLang="ko-KR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채팅</a:t>
            </a:r>
            <a:r>
              <a:rPr lang="en-US" altLang="ko-KR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전체</a:t>
            </a:r>
            <a:r>
              <a:rPr lang="en-US" altLang="ko-KR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200" dirty="0" err="1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소모임별</a:t>
            </a:r>
            <a:r>
              <a:rPr lang="en-US" altLang="ko-KR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개인</a:t>
            </a:r>
            <a:r>
              <a:rPr lang="en-US" altLang="ko-KR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endParaRPr lang="ko-KR" altLang="en-US" sz="1200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179512" y="5666581"/>
            <a:ext cx="4248472" cy="707752"/>
          </a:xfrm>
          <a:prstGeom prst="rect">
            <a:avLst/>
          </a:prstGeom>
          <a:solidFill>
            <a:srgbClr val="409E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          </a:t>
            </a:r>
            <a:r>
              <a:rPr lang="en-US" altLang="ko-KR" sz="1200" b="1" dirty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NPC </a:t>
            </a:r>
            <a:r>
              <a:rPr lang="ko-KR" altLang="en-US" sz="1200" b="1" dirty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역할 </a:t>
            </a:r>
            <a:endParaRPr lang="en-US" altLang="ko-KR" sz="1200" b="1" dirty="0">
              <a:solidFill>
                <a:schemeClr val="tx1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en-US" altLang="ko-KR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          </a:t>
            </a:r>
            <a:r>
              <a:rPr lang="ko-KR" altLang="en-US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사찰 구성원 </a:t>
            </a:r>
            <a:r>
              <a:rPr lang="en-US" altLang="ko-KR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NPC </a:t>
            </a:r>
            <a:r>
              <a:rPr lang="ko-KR" altLang="en-US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각 역할별 기능 반영</a:t>
            </a:r>
            <a:endParaRPr lang="en-US" altLang="ko-KR" sz="1200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4651251" y="5666581"/>
            <a:ext cx="4248472" cy="707752"/>
          </a:xfrm>
          <a:prstGeom prst="rect">
            <a:avLst/>
          </a:prstGeom>
          <a:solidFill>
            <a:srgbClr val="409E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200" dirty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            </a:t>
            </a:r>
            <a:r>
              <a:rPr lang="ko-KR" altLang="en-US" sz="1200" b="1" dirty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운영 </a:t>
            </a:r>
            <a:r>
              <a:rPr lang="ko-KR" altLang="en-US" sz="1200" b="1" dirty="0" err="1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관리툴</a:t>
            </a:r>
            <a:endParaRPr lang="en-US" altLang="ko-KR" sz="1200" b="1" dirty="0">
              <a:solidFill>
                <a:schemeClr val="tx1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en-US" altLang="ko-KR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           </a:t>
            </a:r>
            <a:r>
              <a:rPr lang="ko-KR" altLang="en-US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서비스 운영을 위한 </a:t>
            </a:r>
            <a:r>
              <a:rPr lang="ko-KR" altLang="en-US" sz="1200" dirty="0" err="1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웹기반</a:t>
            </a:r>
            <a:r>
              <a:rPr lang="ko-KR" altLang="en-US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200" dirty="0" err="1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관리툴</a:t>
            </a:r>
            <a:r>
              <a:rPr lang="ko-KR" altLang="en-US" sz="1200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제작</a:t>
            </a:r>
          </a:p>
        </p:txBody>
      </p:sp>
      <p:pic>
        <p:nvPicPr>
          <p:cNvPr id="29" name="그림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34" y="4204842"/>
            <a:ext cx="374914" cy="374914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04" y="5073518"/>
            <a:ext cx="311182" cy="311182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734" y="5839172"/>
            <a:ext cx="355848" cy="35584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681" y="5050770"/>
            <a:ext cx="360040" cy="33393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52" y="5839172"/>
            <a:ext cx="350062" cy="35584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601" y="131723"/>
            <a:ext cx="6723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3) </a:t>
            </a:r>
            <a:r>
              <a:rPr lang="ko-KR" altLang="en-US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개발 계획서</a:t>
            </a:r>
          </a:p>
        </p:txBody>
      </p:sp>
      <p:sp>
        <p:nvSpPr>
          <p:cNvPr id="32" name="부제목 2"/>
          <p:cNvSpPr txBox="1">
            <a:spLocks/>
          </p:cNvSpPr>
          <p:nvPr/>
        </p:nvSpPr>
        <p:spPr>
          <a:xfrm>
            <a:off x="251520" y="812304"/>
            <a:ext cx="7272808" cy="456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buClr>
                <a:schemeClr val="bg1">
                  <a:lumMod val="65000"/>
                </a:schemeClr>
              </a:buClr>
              <a:buFont typeface="Wingdings" pitchFamily="2" charset="2"/>
              <a:buChar char="l"/>
            </a:pPr>
            <a:r>
              <a:rPr lang="ko-KR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 세부사양</a:t>
            </a:r>
            <a:endParaRPr lang="en-US" altLang="ko-KR" sz="1600" b="1" dirty="0">
              <a:solidFill>
                <a:schemeClr val="tx1">
                  <a:lumMod val="75000"/>
                  <a:lumOff val="2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0800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600" y="131723"/>
            <a:ext cx="5427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4) </a:t>
            </a:r>
            <a:r>
              <a:rPr lang="ko-KR" altLang="en-US" b="1" dirty="0" err="1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미륵사</a:t>
            </a:r>
            <a:r>
              <a:rPr lang="ko-KR" altLang="en-US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 개발 </a:t>
            </a:r>
            <a:r>
              <a:rPr lang="ko-KR" altLang="en-US" b="1" dirty="0" err="1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앱</a:t>
            </a:r>
            <a:r>
              <a:rPr lang="ko-KR" altLang="en-US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 실행화면 </a:t>
            </a:r>
            <a:r>
              <a:rPr lang="en-US" altLang="ko-KR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베타버전 단계</a:t>
            </a:r>
            <a:r>
              <a:rPr lang="en-US" altLang="ko-KR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)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82" name="그림 208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32" y="783754"/>
            <a:ext cx="3823715" cy="1860078"/>
          </a:xfrm>
          <a:prstGeom prst="rect">
            <a:avLst/>
          </a:prstGeom>
        </p:spPr>
      </p:pic>
      <p:pic>
        <p:nvPicPr>
          <p:cNvPr id="2083" name="그림 208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717" y="2727970"/>
            <a:ext cx="3823715" cy="1860078"/>
          </a:xfrm>
          <a:prstGeom prst="rect">
            <a:avLst/>
          </a:prstGeom>
        </p:spPr>
      </p:pic>
      <p:pic>
        <p:nvPicPr>
          <p:cNvPr id="2084" name="그림 208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32" y="2727970"/>
            <a:ext cx="3823715" cy="1860078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717" y="783754"/>
            <a:ext cx="3823715" cy="186007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87" y="4702842"/>
            <a:ext cx="3806760" cy="186007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717" y="4702843"/>
            <a:ext cx="3823715" cy="186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48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717" y="4672188"/>
            <a:ext cx="3823715" cy="186007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717" y="2727971"/>
            <a:ext cx="3809490" cy="1853158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717" y="810912"/>
            <a:ext cx="3823715" cy="1860078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32" y="797750"/>
            <a:ext cx="3823715" cy="18600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600" y="131723"/>
            <a:ext cx="5427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4) </a:t>
            </a:r>
            <a:r>
              <a:rPr lang="ko-KR" altLang="en-US" b="1" dirty="0" err="1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미륵사</a:t>
            </a:r>
            <a:r>
              <a:rPr lang="ko-KR" altLang="en-US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 개발 </a:t>
            </a:r>
            <a:r>
              <a:rPr lang="ko-KR" altLang="en-US" b="1" dirty="0" err="1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앱</a:t>
            </a:r>
            <a:r>
              <a:rPr lang="ko-KR" altLang="en-US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 실행화면 </a:t>
            </a:r>
            <a:r>
              <a:rPr lang="en-US" altLang="ko-KR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베타버전 단계</a:t>
            </a:r>
            <a:r>
              <a:rPr lang="en-US" altLang="ko-KR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)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30" y="2727972"/>
            <a:ext cx="3794517" cy="185315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30" y="4672188"/>
            <a:ext cx="3823715" cy="186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13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600" y="131723"/>
            <a:ext cx="5427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4) </a:t>
            </a:r>
            <a:r>
              <a:rPr lang="ko-KR" altLang="en-US" b="1" dirty="0" err="1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미륵사</a:t>
            </a:r>
            <a:r>
              <a:rPr lang="ko-KR" altLang="en-US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 개발 </a:t>
            </a:r>
            <a:r>
              <a:rPr lang="ko-KR" altLang="en-US" b="1" dirty="0" err="1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앱</a:t>
            </a:r>
            <a:r>
              <a:rPr lang="ko-KR" altLang="en-US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 실행화면 </a:t>
            </a:r>
            <a:r>
              <a:rPr lang="en-US" altLang="ko-KR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베타버전 단계</a:t>
            </a:r>
            <a:r>
              <a:rPr lang="en-US" altLang="ko-KR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)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968" y="797751"/>
            <a:ext cx="3820757" cy="1860079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968" y="2780929"/>
            <a:ext cx="3820757" cy="1858639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33" y="4725145"/>
            <a:ext cx="3823714" cy="1860078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4725145"/>
            <a:ext cx="3823717" cy="186007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33" y="797751"/>
            <a:ext cx="3823714" cy="186966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33" y="2768197"/>
            <a:ext cx="3823714" cy="187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2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33" y="797751"/>
            <a:ext cx="3823714" cy="18600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600" y="131723"/>
            <a:ext cx="5427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4) </a:t>
            </a:r>
            <a:r>
              <a:rPr lang="ko-KR" altLang="en-US" b="1" dirty="0" err="1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미륵사</a:t>
            </a:r>
            <a:r>
              <a:rPr lang="ko-KR" altLang="en-US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 개발 </a:t>
            </a:r>
            <a:r>
              <a:rPr lang="ko-KR" altLang="en-US" b="1" dirty="0" err="1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앱</a:t>
            </a:r>
            <a:r>
              <a:rPr lang="ko-KR" altLang="en-US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 실행화면 </a:t>
            </a:r>
            <a:r>
              <a:rPr lang="en-US" altLang="ko-KR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베타버전 단계</a:t>
            </a:r>
            <a:r>
              <a:rPr lang="en-US" altLang="ko-KR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)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34" y="797752"/>
            <a:ext cx="3823714" cy="186007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771" y="797753"/>
            <a:ext cx="3823715" cy="186007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34" y="2780929"/>
            <a:ext cx="3823713" cy="186007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771" y="2780930"/>
            <a:ext cx="3823715" cy="186007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34" y="4797152"/>
            <a:ext cx="3823713" cy="1860077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771" y="4788993"/>
            <a:ext cx="3840486" cy="186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62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33" y="800672"/>
            <a:ext cx="3811704" cy="18542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600" y="131723"/>
            <a:ext cx="5427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4) </a:t>
            </a:r>
            <a:r>
              <a:rPr lang="ko-KR" altLang="en-US" b="1" dirty="0" err="1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미륵사</a:t>
            </a:r>
            <a:r>
              <a:rPr lang="ko-KR" altLang="en-US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 개발 </a:t>
            </a:r>
            <a:r>
              <a:rPr lang="ko-KR" altLang="en-US" b="1" dirty="0" err="1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앱</a:t>
            </a:r>
            <a:r>
              <a:rPr lang="ko-KR" altLang="en-US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 실행화면 </a:t>
            </a:r>
            <a:r>
              <a:rPr lang="en-US" altLang="ko-KR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베타버전 단계</a:t>
            </a:r>
            <a:r>
              <a:rPr lang="en-US" altLang="ko-KR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)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163" y="797751"/>
            <a:ext cx="3811704" cy="185423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33" y="2708920"/>
            <a:ext cx="3811704" cy="185423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163" y="2708920"/>
            <a:ext cx="3811704" cy="1854235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33" y="4627258"/>
            <a:ext cx="3811704" cy="1854235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24" y="4627257"/>
            <a:ext cx="3811704" cy="185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51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13" y="809887"/>
            <a:ext cx="3792761" cy="18450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600" y="131723"/>
            <a:ext cx="5427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4) </a:t>
            </a:r>
            <a:r>
              <a:rPr lang="ko-KR" altLang="en-US" b="1" dirty="0" err="1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미륵사</a:t>
            </a:r>
            <a:r>
              <a:rPr lang="ko-KR" altLang="en-US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 개발 </a:t>
            </a:r>
            <a:r>
              <a:rPr lang="ko-KR" altLang="en-US" b="1" dirty="0" err="1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앱</a:t>
            </a:r>
            <a:r>
              <a:rPr lang="ko-KR" altLang="en-US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 실행화면 </a:t>
            </a:r>
            <a:r>
              <a:rPr lang="en-US" altLang="ko-KR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베타버전 단계</a:t>
            </a:r>
            <a:r>
              <a:rPr lang="en-US" altLang="ko-KR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)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574" y="809887"/>
            <a:ext cx="3792761" cy="184502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33" y="2712371"/>
            <a:ext cx="3792761" cy="184502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573" y="2712371"/>
            <a:ext cx="3792761" cy="184502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24" y="4635025"/>
            <a:ext cx="3792761" cy="1845020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572" y="4635025"/>
            <a:ext cx="3792761" cy="184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25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13" y="809887"/>
            <a:ext cx="3792759" cy="18450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600" y="131723"/>
            <a:ext cx="5427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4) </a:t>
            </a:r>
            <a:r>
              <a:rPr lang="ko-KR" altLang="en-US" b="1" dirty="0" err="1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미륵사</a:t>
            </a:r>
            <a:r>
              <a:rPr lang="ko-KR" altLang="en-US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 개발 </a:t>
            </a:r>
            <a:r>
              <a:rPr lang="ko-KR" altLang="en-US" b="1" dirty="0" err="1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앱</a:t>
            </a:r>
            <a:r>
              <a:rPr lang="ko-KR" altLang="en-US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 실행화면 </a:t>
            </a:r>
            <a:r>
              <a:rPr lang="en-US" altLang="ko-KR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베타버전 단계</a:t>
            </a:r>
            <a:r>
              <a:rPr lang="en-US" altLang="ko-KR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)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809888"/>
            <a:ext cx="3792759" cy="184501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12" y="2689843"/>
            <a:ext cx="3792759" cy="184501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689843"/>
            <a:ext cx="3792759" cy="1845019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15" y="4579033"/>
            <a:ext cx="3792759" cy="1845019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1" y="4579033"/>
            <a:ext cx="3792759" cy="184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13" y="809886"/>
            <a:ext cx="3792758" cy="18450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600" y="131723"/>
            <a:ext cx="5427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4) </a:t>
            </a:r>
            <a:r>
              <a:rPr lang="ko-KR" altLang="en-US" b="1" dirty="0" err="1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미륵사</a:t>
            </a:r>
            <a:r>
              <a:rPr lang="ko-KR" altLang="en-US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 개발 </a:t>
            </a:r>
            <a:r>
              <a:rPr lang="ko-KR" altLang="en-US" b="1" dirty="0" err="1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앱</a:t>
            </a:r>
            <a:r>
              <a:rPr lang="ko-KR" altLang="en-US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 실행화면 </a:t>
            </a:r>
            <a:r>
              <a:rPr lang="en-US" altLang="ko-KR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베타버전 단계</a:t>
            </a:r>
            <a:r>
              <a:rPr lang="en-US" altLang="ko-KR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)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133" y="809885"/>
            <a:ext cx="3792758" cy="1845019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13" y="2708920"/>
            <a:ext cx="3792758" cy="1845019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133" y="2712594"/>
            <a:ext cx="3792758" cy="1845019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192" y="4609368"/>
            <a:ext cx="3792758" cy="184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5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부제목 2"/>
          <p:cNvSpPr>
            <a:spLocks noGrp="1"/>
          </p:cNvSpPr>
          <p:nvPr>
            <p:ph type="subTitle" idx="1"/>
          </p:nvPr>
        </p:nvSpPr>
        <p:spPr>
          <a:xfrm>
            <a:off x="698791" y="1111027"/>
            <a:ext cx="7896132" cy="4334197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  <a:buClr>
                <a:schemeClr val="bg1">
                  <a:lumMod val="65000"/>
                </a:schemeClr>
              </a:buClr>
              <a:buFont typeface="Wingdings" pitchFamily="2" charset="2"/>
              <a:buChar char="l"/>
            </a:pP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 회사명 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     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 (</a:t>
            </a:r>
            <a:r>
              <a:rPr lang="ko-KR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주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) </a:t>
            </a:r>
            <a:r>
              <a:rPr lang="ko-KR" alt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퓨처월드포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algn="l">
              <a:lnSpc>
                <a:spcPct val="150000"/>
              </a:lnSpc>
              <a:buClr>
                <a:schemeClr val="bg1">
                  <a:lumMod val="65000"/>
                </a:schemeClr>
              </a:buClr>
              <a:buFont typeface="Wingdings" pitchFamily="2" charset="2"/>
              <a:buChar char="l"/>
            </a:pP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직원수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      </a:t>
            </a:r>
            <a:r>
              <a:rPr lang="ko-KR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5</a:t>
            </a:r>
            <a:r>
              <a:rPr lang="ko-KR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명 </a:t>
            </a:r>
            <a:endParaRPr lang="en-US" altLang="ko-KR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algn="l">
              <a:lnSpc>
                <a:spcPct val="150000"/>
              </a:lnSpc>
              <a:buClr>
                <a:schemeClr val="bg1">
                  <a:lumMod val="65000"/>
                </a:schemeClr>
              </a:buClr>
              <a:buFont typeface="Wingdings" pitchFamily="2" charset="2"/>
              <a:buChar char="l"/>
            </a:pP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사업분야  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소프트웨어 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개발 및 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VR </a:t>
            </a:r>
            <a:r>
              <a:rPr lang="ko-KR" alt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콘텐츠</a:t>
            </a:r>
            <a:r>
              <a:rPr lang="ko-KR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 제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작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algn="l">
              <a:lnSpc>
                <a:spcPct val="150000"/>
              </a:lnSpc>
              <a:buClr>
                <a:schemeClr val="bg1">
                  <a:lumMod val="65000"/>
                </a:schemeClr>
              </a:buClr>
              <a:buFont typeface="Wingdings" pitchFamily="2" charset="2"/>
              <a:buChar char="l"/>
            </a:pP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주   소 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      </a:t>
            </a:r>
            <a:r>
              <a:rPr lang="ko-KR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충북 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청주시 </a:t>
            </a:r>
            <a:r>
              <a:rPr lang="ko-KR" alt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청원구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오창읍</a:t>
            </a:r>
            <a:r>
              <a:rPr lang="ko-KR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각리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1</a:t>
            </a:r>
            <a:r>
              <a:rPr lang="ko-KR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길 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7, </a:t>
            </a:r>
            <a:r>
              <a:rPr lang="ko-KR" alt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오창벤처프라자</a:t>
            </a:r>
            <a:r>
              <a:rPr lang="ko-KR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404</a:t>
            </a:r>
            <a:r>
              <a:rPr lang="ko-KR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호</a:t>
            </a:r>
            <a:endParaRPr lang="en-US" altLang="ko-KR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algn="l">
              <a:lnSpc>
                <a:spcPct val="150000"/>
              </a:lnSpc>
              <a:buClr>
                <a:schemeClr val="bg1">
                  <a:lumMod val="65000"/>
                </a:schemeClr>
              </a:buClr>
              <a:buFont typeface="Wingdings" pitchFamily="2" charset="2"/>
              <a:buChar char="l"/>
            </a:pP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대표명</a:t>
            </a:r>
            <a:r>
              <a:rPr lang="ko-KR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       </a:t>
            </a:r>
            <a:r>
              <a:rPr lang="ko-KR" alt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이동덕</a:t>
            </a:r>
            <a:endParaRPr lang="en-US" altLang="ko-KR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algn="l">
              <a:lnSpc>
                <a:spcPct val="150000"/>
              </a:lnSpc>
              <a:buClr>
                <a:schemeClr val="bg1">
                  <a:lumMod val="65000"/>
                </a:schemeClr>
              </a:buClr>
              <a:buFont typeface="Wingdings" pitchFamily="2" charset="2"/>
              <a:buChar char="l"/>
            </a:pP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자본금      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1</a:t>
            </a:r>
            <a:r>
              <a:rPr lang="ko-KR" alt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억원</a:t>
            </a:r>
            <a:endParaRPr lang="en-US" altLang="ko-KR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algn="l">
              <a:lnSpc>
                <a:spcPct val="150000"/>
              </a:lnSpc>
              <a:buClr>
                <a:schemeClr val="bg1">
                  <a:lumMod val="65000"/>
                </a:schemeClr>
              </a:buClr>
              <a:buFont typeface="Wingdings" pitchFamily="2" charset="2"/>
              <a:buChar char="l"/>
            </a:pP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홈페이지   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www.futureworld4.com</a:t>
            </a:r>
          </a:p>
          <a:p>
            <a:pPr algn="l">
              <a:lnSpc>
                <a:spcPct val="150000"/>
              </a:lnSpc>
              <a:buClr>
                <a:schemeClr val="bg1">
                  <a:lumMod val="65000"/>
                </a:schemeClr>
              </a:buClr>
              <a:buFont typeface="Wingdings" pitchFamily="2" charset="2"/>
              <a:buChar char="l"/>
            </a:pP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전     화     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043-903-8952</a:t>
            </a:r>
          </a:p>
          <a:p>
            <a:pPr algn="l">
              <a:lnSpc>
                <a:spcPct val="150000"/>
              </a:lnSpc>
              <a:buClr>
                <a:schemeClr val="bg1">
                  <a:lumMod val="65000"/>
                </a:schemeClr>
              </a:buClr>
              <a:buFont typeface="Wingdings" pitchFamily="2" charset="2"/>
              <a:buChar char="l"/>
            </a:pP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팩     </a:t>
            </a:r>
            <a:r>
              <a:rPr lang="ko-KR" alt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스</a:t>
            </a:r>
            <a:r>
              <a:rPr lang="ko-KR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     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043-904-8952</a:t>
            </a:r>
          </a:p>
          <a:p>
            <a:pPr algn="l">
              <a:lnSpc>
                <a:spcPct val="150000"/>
              </a:lnSpc>
              <a:buClr>
                <a:schemeClr val="bg1">
                  <a:lumMod val="65000"/>
                </a:schemeClr>
              </a:buClr>
              <a:buFont typeface="Wingdings" pitchFamily="2" charset="2"/>
              <a:buChar char="l"/>
            </a:pP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이 메 일     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main@futureworld4.com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01" y="131723"/>
            <a:ext cx="341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1) </a:t>
            </a:r>
            <a:r>
              <a:rPr lang="ko-KR" altLang="en-US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회사소개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0" y="5852981"/>
            <a:ext cx="9144000" cy="10621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평행 사변형 23"/>
          <p:cNvSpPr/>
          <p:nvPr/>
        </p:nvSpPr>
        <p:spPr>
          <a:xfrm>
            <a:off x="4067945" y="692696"/>
            <a:ext cx="5112567" cy="6166296"/>
          </a:xfrm>
          <a:prstGeom prst="parallelogram">
            <a:avLst>
              <a:gd name="adj" fmla="val 52174"/>
            </a:avLst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919655"/>
            <a:ext cx="769576" cy="76957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6021060"/>
            <a:ext cx="650748" cy="650748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6064721"/>
            <a:ext cx="1529817" cy="563425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93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5809755"/>
            <a:ext cx="1872208" cy="995391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745" y="4505778"/>
            <a:ext cx="2808312" cy="68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3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13" y="809886"/>
            <a:ext cx="3792758" cy="18450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600" y="131723"/>
            <a:ext cx="5427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4) </a:t>
            </a:r>
            <a:r>
              <a:rPr lang="ko-KR" altLang="en-US" b="1" dirty="0" err="1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미륵사</a:t>
            </a:r>
            <a:r>
              <a:rPr lang="ko-KR" altLang="en-US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 개발 </a:t>
            </a:r>
            <a:r>
              <a:rPr lang="ko-KR" altLang="en-US" b="1" dirty="0" err="1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앱</a:t>
            </a:r>
            <a:r>
              <a:rPr lang="ko-KR" altLang="en-US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 실행화면 </a:t>
            </a:r>
            <a:r>
              <a:rPr lang="en-US" altLang="ko-KR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베타버전 단계</a:t>
            </a:r>
            <a:r>
              <a:rPr lang="en-US" altLang="ko-KR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)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292" y="809886"/>
            <a:ext cx="3792758" cy="184501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13" y="2698466"/>
            <a:ext cx="3792758" cy="184501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292" y="2698466"/>
            <a:ext cx="3792758" cy="1845019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621" y="4653136"/>
            <a:ext cx="3792758" cy="184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601" y="131723"/>
            <a:ext cx="341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1) </a:t>
            </a:r>
            <a:r>
              <a:rPr lang="ko-KR" altLang="en-US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회사소개</a:t>
            </a:r>
          </a:p>
        </p:txBody>
      </p:sp>
      <p:sp>
        <p:nvSpPr>
          <p:cNvPr id="24" name="평행 사변형 23"/>
          <p:cNvSpPr/>
          <p:nvPr/>
        </p:nvSpPr>
        <p:spPr>
          <a:xfrm>
            <a:off x="4067945" y="692696"/>
            <a:ext cx="5112567" cy="6166296"/>
          </a:xfrm>
          <a:prstGeom prst="parallelogram">
            <a:avLst>
              <a:gd name="adj" fmla="val 52174"/>
            </a:avLst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부제목 2"/>
          <p:cNvSpPr txBox="1">
            <a:spLocks/>
          </p:cNvSpPr>
          <p:nvPr/>
        </p:nvSpPr>
        <p:spPr>
          <a:xfrm>
            <a:off x="431540" y="764704"/>
            <a:ext cx="4536504" cy="14893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buClr>
                <a:schemeClr val="bg1">
                  <a:lumMod val="65000"/>
                </a:schemeClr>
              </a:buClr>
              <a:buFont typeface="Wingdings" pitchFamily="2" charset="2"/>
              <a:buChar char="l"/>
            </a:pPr>
            <a:r>
              <a:rPr lang="ko-KR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 경영이념</a:t>
            </a:r>
            <a:r>
              <a:rPr lang="en-US" altLang="ko-K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/>
            </a:r>
            <a:br>
              <a:rPr lang="en-US" altLang="ko-K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</a:br>
            <a:r>
              <a:rPr lang="en-US" altLang="ko-K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지식과 창조를 기반으로 뉴비즈니스 모델 구현</a:t>
            </a:r>
            <a:endParaRPr lang="en-US" altLang="ko-KR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algn="l">
              <a:lnSpc>
                <a:spcPct val="150000"/>
              </a:lnSpc>
              <a:buClr>
                <a:schemeClr val="bg1">
                  <a:lumMod val="65000"/>
                </a:schemeClr>
              </a:buClr>
            </a:pPr>
            <a:r>
              <a:rPr lang="en-US" altLang="ko-K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구성원들의 창의적인 꿈을 실현</a:t>
            </a:r>
            <a:r>
              <a:rPr lang="en-US" altLang="ko-K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/>
            </a:r>
            <a:br>
              <a:rPr lang="en-US" altLang="ko-K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</a:br>
            <a:r>
              <a:rPr lang="en-US" altLang="ko-K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끊임없이 혁신하고 함께 성장 하는 기업</a:t>
            </a:r>
            <a:endParaRPr lang="en-US" altLang="ko-KR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부제목 2"/>
          <p:cNvSpPr txBox="1">
            <a:spLocks/>
          </p:cNvSpPr>
          <p:nvPr/>
        </p:nvSpPr>
        <p:spPr>
          <a:xfrm>
            <a:off x="395536" y="2254064"/>
            <a:ext cx="6768752" cy="14269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buClr>
                <a:schemeClr val="bg1">
                  <a:lumMod val="65000"/>
                </a:schemeClr>
              </a:buClr>
              <a:buFont typeface="Wingdings" pitchFamily="2" charset="2"/>
              <a:buChar char="l"/>
            </a:pPr>
            <a:r>
              <a:rPr lang="ko-KR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 경영전략</a:t>
            </a:r>
            <a:r>
              <a:rPr lang="en-US" altLang="ko-K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/>
            </a:r>
            <a:br>
              <a:rPr lang="en-US" altLang="ko-K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</a:br>
            <a:r>
              <a:rPr lang="ko-KR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고객의 </a:t>
            </a:r>
            <a:r>
              <a:rPr lang="ko-KR" alt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니즈를</a:t>
            </a:r>
            <a:r>
              <a:rPr lang="ko-KR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 만족 할 수 있는 </a:t>
            </a:r>
            <a:r>
              <a:rPr lang="ko-KR" alt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콘텐츠를</a:t>
            </a:r>
            <a:r>
              <a:rPr lang="ko-KR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 제공하고 창조함</a:t>
            </a:r>
            <a:r>
              <a:rPr lang="en-US" altLang="ko-K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/>
            </a:r>
            <a:br>
              <a:rPr lang="en-US" altLang="ko-K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</a:br>
            <a:r>
              <a:rPr lang="ko-KR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지식과 창조를 통한 새로운 경험을 제공 할 수 있는 인터넷 서비스 제공</a:t>
            </a:r>
            <a:r>
              <a:rPr lang="en-US" altLang="ko-K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/>
            </a:r>
            <a:br>
              <a:rPr lang="en-US" altLang="ko-K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</a:br>
            <a:r>
              <a:rPr lang="ko-KR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가상현실 구현과 </a:t>
            </a:r>
            <a:r>
              <a:rPr lang="en-US" altLang="ko-K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VR </a:t>
            </a:r>
            <a:r>
              <a:rPr lang="ko-KR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서비스를 통한 비대면 커뮤니케이션 극대화</a:t>
            </a:r>
            <a:endParaRPr lang="en-US" altLang="ko-KR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946" y="3933056"/>
            <a:ext cx="1266966" cy="15387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451064" y="5617844"/>
            <a:ext cx="1396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이동덕</a:t>
            </a:r>
            <a:r>
              <a:rPr lang="ko-KR" altLang="en-US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대표이사</a:t>
            </a:r>
            <a:endParaRPr lang="ko-KR" altLang="en-US" sz="12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34264" y="5877272"/>
            <a:ext cx="24925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㈜</a:t>
            </a:r>
            <a:r>
              <a:rPr lang="ko-KR" altLang="en-US" sz="10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퓨처월드포</a:t>
            </a:r>
            <a:r>
              <a:rPr lang="ko-KR" altLang="en-US" sz="10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대표이사 </a:t>
            </a:r>
            <a:r>
              <a:rPr lang="en-US" altLang="ko-KR" sz="10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10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유테크</a:t>
            </a:r>
            <a:r>
              <a:rPr lang="ko-KR" altLang="en-US" sz="10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대표</a:t>
            </a:r>
            <a:r>
              <a:rPr lang="en-US" altLang="ko-KR" sz="10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sz="10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10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현</a:t>
            </a:r>
            <a:r>
              <a:rPr lang="en-US" altLang="ko-KR" sz="10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10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청주시 </a:t>
            </a:r>
            <a:r>
              <a:rPr lang="ko-KR" altLang="en-US" sz="10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청원구</a:t>
            </a:r>
            <a:r>
              <a:rPr lang="ko-KR" altLang="en-US" sz="10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기업인 협의회 회장</a:t>
            </a:r>
            <a:r>
              <a:rPr lang="en-US" altLang="ko-KR" sz="10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sz="10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10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현</a:t>
            </a:r>
            <a:r>
              <a:rPr lang="en-US" altLang="ko-KR" sz="10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10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충북 시민재단 </a:t>
            </a:r>
            <a:r>
              <a:rPr lang="en-US" altLang="ko-KR" sz="10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1004</a:t>
            </a:r>
            <a:r>
              <a:rPr lang="ko-KR" altLang="en-US" sz="10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클럽 </a:t>
            </a:r>
            <a:r>
              <a:rPr lang="en-US" altLang="ko-KR" sz="10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CEO</a:t>
            </a:r>
            <a:r>
              <a:rPr lang="ko-KR" altLang="en-US" sz="10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회장</a:t>
            </a:r>
            <a:endParaRPr lang="ko-KR" altLang="en-US" sz="1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933057"/>
            <a:ext cx="1266965" cy="15387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5078305" y="5617844"/>
            <a:ext cx="1396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유병관 본부장</a:t>
            </a:r>
            <a:endParaRPr lang="ko-KR" altLang="en-US" sz="12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94882" y="5877272"/>
            <a:ext cx="24925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㈜ </a:t>
            </a:r>
            <a:r>
              <a:rPr lang="ko-KR" altLang="en-US" sz="10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퓨처월드포</a:t>
            </a:r>
            <a:r>
              <a:rPr lang="ko-KR" altLang="en-US" sz="10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개발 본부장</a:t>
            </a:r>
            <a:r>
              <a:rPr lang="en-US" altLang="ko-KR" sz="10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sz="10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10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충북대학교 대학원 건축공학 석사</a:t>
            </a:r>
            <a:r>
              <a:rPr lang="en-US" altLang="ko-KR" sz="10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sz="10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10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전통건축관련 분야 경력 </a:t>
            </a:r>
            <a:r>
              <a:rPr lang="en-US" altLang="ko-KR" sz="10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20</a:t>
            </a:r>
            <a:r>
              <a:rPr lang="ko-KR" altLang="en-US" sz="10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  <a:endParaRPr lang="ko-KR" altLang="en-US" sz="1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3390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601" y="131723"/>
            <a:ext cx="341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2</a:t>
            </a:r>
            <a:r>
              <a:rPr lang="en-US" altLang="ko-KR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) </a:t>
            </a:r>
            <a:r>
              <a:rPr lang="ko-KR" altLang="en-US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서비스분야</a:t>
            </a:r>
            <a:endParaRPr lang="ko-KR" altLang="en-US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평행 사변형 23"/>
          <p:cNvSpPr/>
          <p:nvPr/>
        </p:nvSpPr>
        <p:spPr>
          <a:xfrm>
            <a:off x="4067945" y="692696"/>
            <a:ext cx="5112567" cy="6166296"/>
          </a:xfrm>
          <a:prstGeom prst="parallelogram">
            <a:avLst>
              <a:gd name="adj" fmla="val 52174"/>
            </a:avLst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부제목 2"/>
          <p:cNvSpPr>
            <a:spLocks noGrp="1"/>
          </p:cNvSpPr>
          <p:nvPr>
            <p:ph type="subTitle" idx="1"/>
          </p:nvPr>
        </p:nvSpPr>
        <p:spPr>
          <a:xfrm>
            <a:off x="698791" y="1111027"/>
            <a:ext cx="7896132" cy="1237853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  <a:buClr>
                <a:schemeClr val="bg1">
                  <a:lumMod val="65000"/>
                </a:schemeClr>
              </a:buClr>
              <a:buFont typeface="Wingdings" pitchFamily="2" charset="2"/>
              <a:buChar char="l"/>
            </a:pPr>
            <a:r>
              <a:rPr lang="ko-KR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고객의 </a:t>
            </a:r>
            <a:r>
              <a:rPr lang="ko-KR" altLang="en-US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니즈를</a:t>
            </a:r>
            <a:r>
              <a:rPr lang="ko-KR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 만족 할 수 있는 </a:t>
            </a:r>
            <a:r>
              <a:rPr lang="ko-KR" altLang="en-US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콘텐츠를</a:t>
            </a:r>
            <a:r>
              <a:rPr lang="ko-KR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 제공</a:t>
            </a:r>
            <a:endParaRPr lang="en-US" altLang="ko-KR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algn="l">
              <a:lnSpc>
                <a:spcPct val="150000"/>
              </a:lnSpc>
              <a:buClr>
                <a:schemeClr val="bg1">
                  <a:lumMod val="65000"/>
                </a:schemeClr>
              </a:buClr>
              <a:buFont typeface="Wingdings" pitchFamily="2" charset="2"/>
              <a:buChar char="l"/>
            </a:pPr>
            <a:r>
              <a:rPr lang="ko-KR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새로운 지식과 창조를 통한 새로운 경험을 할 수 있는 인터넷 서비스 제공</a:t>
            </a:r>
            <a:endParaRPr lang="en-US" altLang="ko-KR" sz="1600" b="1" dirty="0">
              <a:solidFill>
                <a:schemeClr val="tx1">
                  <a:lumMod val="75000"/>
                  <a:lumOff val="2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4" y="2132856"/>
            <a:ext cx="9108504" cy="4330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182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601" y="131723"/>
            <a:ext cx="341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2</a:t>
            </a:r>
            <a:r>
              <a:rPr lang="en-US" altLang="ko-KR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) </a:t>
            </a:r>
            <a:r>
              <a:rPr lang="ko-KR" altLang="en-US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서비스분야</a:t>
            </a:r>
            <a:endParaRPr lang="ko-KR" altLang="en-US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평행 사변형 23"/>
          <p:cNvSpPr/>
          <p:nvPr/>
        </p:nvSpPr>
        <p:spPr>
          <a:xfrm>
            <a:off x="4067945" y="692696"/>
            <a:ext cx="5112567" cy="6166296"/>
          </a:xfrm>
          <a:prstGeom prst="parallelogram">
            <a:avLst>
              <a:gd name="adj" fmla="val 52174"/>
            </a:avLst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62039"/>
            <a:ext cx="9108504" cy="4164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503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평행 사변형 23"/>
          <p:cNvSpPr/>
          <p:nvPr/>
        </p:nvSpPr>
        <p:spPr>
          <a:xfrm>
            <a:off x="4067945" y="692696"/>
            <a:ext cx="5076055" cy="6166296"/>
          </a:xfrm>
          <a:prstGeom prst="parallelogram">
            <a:avLst>
              <a:gd name="adj" fmla="val 52174"/>
            </a:avLst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8601" y="131723"/>
            <a:ext cx="6723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3) </a:t>
            </a:r>
            <a:r>
              <a:rPr lang="ko-KR" altLang="en-US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개발 계획서</a:t>
            </a:r>
            <a:endParaRPr lang="ko-KR" altLang="en-US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404600"/>
              </p:ext>
            </p:extLst>
          </p:nvPr>
        </p:nvGraphicFramePr>
        <p:xfrm>
          <a:off x="322420" y="1282610"/>
          <a:ext cx="8426044" cy="3160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3236"/>
                <a:gridCol w="4032448"/>
                <a:gridCol w="1512168"/>
                <a:gridCol w="1728192"/>
              </a:tblGrid>
              <a:tr h="44035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기업명</a:t>
                      </a:r>
                      <a:endParaRPr lang="ko-KR" altLang="en-US" sz="1400" b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㈜</a:t>
                      </a:r>
                      <a:r>
                        <a:rPr lang="ko-KR" altLang="en-US" sz="1400" b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퓨처월드포</a:t>
                      </a:r>
                      <a:endParaRPr lang="ko-KR" altLang="en-US" sz="1400" b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대표자명</a:t>
                      </a:r>
                      <a:endParaRPr lang="ko-KR" altLang="en-US" sz="1400" b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이동덕</a:t>
                      </a:r>
                      <a:endParaRPr lang="ko-KR" altLang="en-US" sz="1400" b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</a:tr>
              <a:tr h="44035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주소</a:t>
                      </a:r>
                      <a:endParaRPr lang="ko-KR" altLang="en-US" sz="1400" b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충북 청주시 </a:t>
                      </a:r>
                      <a:r>
                        <a:rPr lang="ko-KR" altLang="en-US" sz="1400" b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청원구</a:t>
                      </a:r>
                      <a:r>
                        <a:rPr lang="ko-KR" altLang="en-US" sz="14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400" b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오창읍</a:t>
                      </a:r>
                      <a:r>
                        <a:rPr lang="ko-KR" altLang="en-US" sz="14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400" b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각리</a:t>
                      </a:r>
                      <a:r>
                        <a:rPr lang="en-US" altLang="ko-KR" sz="14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r>
                        <a:rPr lang="ko-KR" altLang="en-US" sz="14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길</a:t>
                      </a:r>
                      <a:r>
                        <a:rPr lang="en-US" altLang="ko-KR" sz="14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 </a:t>
                      </a:r>
                      <a:r>
                        <a:rPr lang="ko-KR" altLang="en-US" sz="1400" b="0" baseline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벤처프라자</a:t>
                      </a:r>
                      <a:r>
                        <a:rPr lang="ko-KR" altLang="en-US" sz="1400" b="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1400" b="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404</a:t>
                      </a:r>
                      <a:r>
                        <a:rPr lang="ko-KR" altLang="en-US" sz="1400" b="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호</a:t>
                      </a:r>
                      <a:endParaRPr lang="ko-KR" altLang="en-US" sz="1400" b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사업자번호</a:t>
                      </a:r>
                      <a:endParaRPr lang="ko-KR" altLang="en-US" sz="1400" b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851-81-01819</a:t>
                      </a:r>
                      <a:endParaRPr lang="ko-KR" altLang="en-US" sz="1400" b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</a:tr>
              <a:tr h="44035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업종코드</a:t>
                      </a:r>
                      <a:endParaRPr lang="ko-KR" altLang="en-US" sz="1400" b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정보통신업</a:t>
                      </a:r>
                      <a:r>
                        <a:rPr lang="en-US" altLang="ko-KR" sz="14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</a:t>
                      </a:r>
                      <a:r>
                        <a:rPr lang="ko-KR" altLang="en-US" sz="14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400" b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그외</a:t>
                      </a:r>
                      <a:r>
                        <a:rPr lang="ko-KR" altLang="en-US" sz="14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기타 정보서비스업</a:t>
                      </a:r>
                      <a:endParaRPr lang="ko-KR" altLang="en-US" sz="1400" b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주요생산품</a:t>
                      </a:r>
                      <a:endParaRPr lang="ko-KR" altLang="en-US" sz="1400" b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VR</a:t>
                      </a:r>
                      <a:r>
                        <a:rPr lang="en-US" altLang="ko-KR" sz="1400" b="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400" b="0" baseline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콘텐츠</a:t>
                      </a:r>
                      <a:r>
                        <a:rPr lang="ko-KR" altLang="en-US" sz="1400" b="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개발</a:t>
                      </a:r>
                      <a:endParaRPr lang="ko-KR" altLang="en-US" sz="1400" b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</a:tr>
              <a:tr h="44035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개발방식</a:t>
                      </a:r>
                      <a:endParaRPr lang="ko-KR" altLang="en-US" sz="1400" b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컨소시엄 협업 방식</a:t>
                      </a:r>
                      <a:endParaRPr lang="ko-KR" altLang="en-US" sz="1400" b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주도입시스템</a:t>
                      </a:r>
                      <a:endParaRPr lang="ko-KR" altLang="en-US" sz="1400" b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VR, AI</a:t>
                      </a:r>
                      <a:r>
                        <a:rPr lang="en-US" altLang="ko-KR" sz="1400" b="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400" b="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상담 </a:t>
                      </a:r>
                      <a:r>
                        <a:rPr lang="ko-KR" altLang="en-US" sz="1400" b="0" baseline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콘텐츠</a:t>
                      </a:r>
                      <a:endParaRPr lang="ko-KR" altLang="en-US" sz="1400" b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</a:tr>
              <a:tr h="44035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개발기간</a:t>
                      </a:r>
                      <a:endParaRPr lang="ko-KR" altLang="en-US" sz="1400" b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2020</a:t>
                      </a:r>
                      <a:r>
                        <a:rPr lang="ko-KR" altLang="en-US" sz="14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 </a:t>
                      </a:r>
                      <a:r>
                        <a:rPr lang="en-US" altLang="ko-KR" sz="14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4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월 </a:t>
                      </a:r>
                      <a:r>
                        <a:rPr lang="en-US" altLang="ko-KR" sz="14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r>
                        <a:rPr lang="ko-KR" altLang="en-US" sz="14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 </a:t>
                      </a:r>
                      <a:r>
                        <a:rPr lang="en-US" altLang="ko-KR" sz="14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~ 12</a:t>
                      </a:r>
                      <a:r>
                        <a:rPr lang="ko-KR" altLang="en-US" sz="14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월 </a:t>
                      </a:r>
                      <a:r>
                        <a:rPr lang="en-US" altLang="ko-KR" sz="14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31</a:t>
                      </a:r>
                      <a:r>
                        <a:rPr lang="ko-KR" altLang="en-US" sz="14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ko-KR" altLang="en-US" sz="1400" b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3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44035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총사업비</a:t>
                      </a:r>
                      <a:endParaRPr lang="ko-KR" altLang="en-US" sz="1400" b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340,000,000</a:t>
                      </a:r>
                      <a:r>
                        <a:rPr lang="ko-KR" altLang="en-US" sz="14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  <a:endParaRPr lang="ko-KR" altLang="en-US" sz="1400" b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</a:tr>
              <a:tr h="44035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서비스분야</a:t>
                      </a:r>
                      <a:endParaRPr lang="ko-KR" altLang="en-US" sz="1400" b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비대면 종교플랫폼</a:t>
                      </a:r>
                      <a:r>
                        <a:rPr lang="en-US" altLang="ko-KR" sz="14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4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공공서비스</a:t>
                      </a:r>
                      <a:r>
                        <a:rPr lang="en-US" altLang="ko-KR" sz="14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VR </a:t>
                      </a:r>
                      <a:r>
                        <a:rPr lang="ko-KR" altLang="en-US" sz="14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가상세계 구현 서비스</a:t>
                      </a:r>
                      <a:endParaRPr lang="ko-KR" altLang="en-US" sz="1400" b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3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2" name="부제목 2"/>
          <p:cNvSpPr>
            <a:spLocks noGrp="1"/>
          </p:cNvSpPr>
          <p:nvPr>
            <p:ph type="subTitle" idx="1"/>
          </p:nvPr>
        </p:nvSpPr>
        <p:spPr>
          <a:xfrm>
            <a:off x="251520" y="812304"/>
            <a:ext cx="7272808" cy="456456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  <a:buClr>
                <a:schemeClr val="bg1">
                  <a:lumMod val="65000"/>
                </a:schemeClr>
              </a:buClr>
              <a:buFont typeface="Wingdings" pitchFamily="2" charset="2"/>
              <a:buChar char="l"/>
            </a:pPr>
            <a:r>
              <a:rPr lang="ko-KR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 개발 업체 현황</a:t>
            </a:r>
            <a:endParaRPr lang="en-US" altLang="ko-KR" sz="1600" b="1" dirty="0">
              <a:solidFill>
                <a:schemeClr val="tx1">
                  <a:lumMod val="75000"/>
                  <a:lumOff val="2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7976003"/>
              </p:ext>
            </p:extLst>
          </p:nvPr>
        </p:nvGraphicFramePr>
        <p:xfrm>
          <a:off x="395536" y="5157192"/>
          <a:ext cx="8280920" cy="163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0"/>
                <a:gridCol w="1512168"/>
                <a:gridCol w="1080120"/>
                <a:gridCol w="1512168"/>
                <a:gridCol w="2376264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구분</a:t>
                      </a:r>
                      <a:endParaRPr lang="ko-KR" altLang="en-US" sz="1400" b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수행기간</a:t>
                      </a:r>
                      <a:endParaRPr lang="ko-KR" altLang="en-US" sz="1400" b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금액</a:t>
                      </a:r>
                      <a:r>
                        <a:rPr lang="en-US" altLang="ko-KR" sz="14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4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천원</a:t>
                      </a:r>
                      <a:r>
                        <a:rPr lang="en-US" altLang="ko-KR" sz="14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b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발주처</a:t>
                      </a:r>
                      <a:endParaRPr lang="ko-KR" altLang="en-US" sz="1400" b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주요내용</a:t>
                      </a:r>
                      <a:endParaRPr lang="ko-KR" altLang="en-US" sz="1400" b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VR</a:t>
                      </a:r>
                      <a:r>
                        <a:rPr lang="ko-KR" altLang="en-US" sz="1400" b="0" kern="1200" dirty="0" err="1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피트니스앱</a:t>
                      </a:r>
                      <a:endParaRPr lang="ko-KR" altLang="en-US" sz="1400" b="0" kern="1200" dirty="0" smtClean="0">
                        <a:solidFill>
                          <a:schemeClr val="dk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2017~2018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4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175,800</a:t>
                      </a:r>
                      <a:endParaRPr lang="ko-KR" altLang="en-US" sz="1400" b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주식회사 </a:t>
                      </a:r>
                      <a:r>
                        <a:rPr lang="ko-KR" altLang="en-US" sz="1400" b="0" kern="1200" dirty="0" err="1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앤서</a:t>
                      </a:r>
                      <a:endParaRPr lang="ko-KR" altLang="en-US" sz="1400" b="0" kern="1200" dirty="0" smtClean="0">
                        <a:solidFill>
                          <a:schemeClr val="dk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err="1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블루투스연동</a:t>
                      </a:r>
                      <a:r>
                        <a:rPr lang="en-US" altLang="ko-KR" sz="1400" b="0" kern="1200" dirty="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VR</a:t>
                      </a:r>
                      <a:r>
                        <a:rPr lang="ko-KR" altLang="en-US" sz="1400" b="0" kern="1200" dirty="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피트니스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fontAlgn="base" latinLnBrk="0"/>
                      <a:r>
                        <a:rPr lang="en-US" altLang="ko-KR" sz="1400" b="0" kern="1200" dirty="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HTML5</a:t>
                      </a:r>
                      <a:r>
                        <a:rPr lang="ko-KR" altLang="en-US" sz="1400" b="0" kern="1200" dirty="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치매예방게임</a:t>
                      </a:r>
                      <a:endParaRPr lang="ko-KR" altLang="en-US" sz="1400" b="0" kern="1200" dirty="0">
                        <a:solidFill>
                          <a:schemeClr val="dk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2018~2019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4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60,000</a:t>
                      </a:r>
                      <a:endParaRPr lang="ko-KR" altLang="en-US" sz="1400" b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이화여자대학교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고령자두뇌인지훈련게임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HTML5</a:t>
                      </a:r>
                      <a:r>
                        <a:rPr lang="ko-KR" altLang="en-US" sz="1400" b="0" kern="1200" dirty="0" err="1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이러닝게임</a:t>
                      </a:r>
                      <a:endParaRPr lang="ko-KR" altLang="en-US" sz="1400" b="0" kern="1200" dirty="0" smtClean="0">
                        <a:solidFill>
                          <a:schemeClr val="dk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2019~2020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400" b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156,000</a:t>
                      </a:r>
                      <a:endParaRPr lang="ko-KR" altLang="en-US" sz="1400" b="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주식회사 </a:t>
                      </a:r>
                      <a:r>
                        <a:rPr lang="ko-KR" altLang="en-US" sz="1400" b="0" kern="1200" dirty="0" err="1" smtClean="0">
                          <a:solidFill>
                            <a:schemeClr val="dk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휴넷</a:t>
                      </a:r>
                      <a:endParaRPr lang="ko-KR" altLang="en-US" sz="1400" b="0" kern="1200" dirty="0" smtClean="0">
                        <a:solidFill>
                          <a:schemeClr val="dk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온라인멀티플레이교육게임</a:t>
                      </a:r>
                    </a:p>
                  </a:txBody>
                  <a:tcPr marL="17907" marR="17907" marT="17907" marB="17907" anchor="ctr"/>
                </a:tc>
              </a:tr>
            </a:tbl>
          </a:graphicData>
        </a:graphic>
      </p:graphicFrame>
      <p:sp>
        <p:nvSpPr>
          <p:cNvPr id="11" name="부제목 2"/>
          <p:cNvSpPr txBox="1">
            <a:spLocks/>
          </p:cNvSpPr>
          <p:nvPr/>
        </p:nvSpPr>
        <p:spPr>
          <a:xfrm>
            <a:off x="251520" y="4581128"/>
            <a:ext cx="7272808" cy="456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buClr>
                <a:schemeClr val="bg1">
                  <a:lumMod val="65000"/>
                </a:schemeClr>
              </a:buClr>
              <a:buFont typeface="Wingdings" pitchFamily="2" charset="2"/>
              <a:buChar char="l"/>
            </a:pPr>
            <a:r>
              <a:rPr lang="ko-KR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 개발 인력 프로젝트 수행 실적</a:t>
            </a:r>
            <a:endParaRPr lang="en-US" altLang="ko-KR" sz="1600" b="1" dirty="0">
              <a:solidFill>
                <a:schemeClr val="tx1">
                  <a:lumMod val="75000"/>
                  <a:lumOff val="2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4813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부제목 2"/>
          <p:cNvSpPr>
            <a:spLocks noGrp="1"/>
          </p:cNvSpPr>
          <p:nvPr>
            <p:ph type="subTitle" idx="1"/>
          </p:nvPr>
        </p:nvSpPr>
        <p:spPr>
          <a:xfrm>
            <a:off x="251520" y="812304"/>
            <a:ext cx="7272808" cy="456456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  <a:buClr>
                <a:schemeClr val="bg1">
                  <a:lumMod val="65000"/>
                </a:schemeClr>
              </a:buClr>
              <a:buFont typeface="Wingdings" pitchFamily="2" charset="2"/>
              <a:buChar char="l"/>
            </a:pPr>
            <a:r>
              <a:rPr lang="ko-KR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 개발 개요</a:t>
            </a:r>
            <a:endParaRPr lang="en-US" altLang="ko-KR" sz="1600" b="1" dirty="0">
              <a:solidFill>
                <a:schemeClr val="tx1">
                  <a:lumMod val="75000"/>
                  <a:lumOff val="2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평행 사변형 23"/>
          <p:cNvSpPr/>
          <p:nvPr/>
        </p:nvSpPr>
        <p:spPr>
          <a:xfrm>
            <a:off x="4067945" y="692696"/>
            <a:ext cx="5112567" cy="6166296"/>
          </a:xfrm>
          <a:prstGeom prst="parallelogram">
            <a:avLst>
              <a:gd name="adj" fmla="val 52174"/>
            </a:avLst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부제목 2"/>
          <p:cNvSpPr txBox="1">
            <a:spLocks/>
          </p:cNvSpPr>
          <p:nvPr/>
        </p:nvSpPr>
        <p:spPr>
          <a:xfrm>
            <a:off x="251520" y="1237256"/>
            <a:ext cx="8424936" cy="33843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buClr>
                <a:schemeClr val="bg1">
                  <a:lumMod val="65000"/>
                </a:schemeClr>
              </a:buClr>
            </a:pPr>
            <a:r>
              <a:rPr lang="en-US" altLang="ko-K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1. </a:t>
            </a:r>
            <a:r>
              <a:rPr lang="ko-KR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도입 목적</a:t>
            </a:r>
            <a:endParaRPr lang="en-US" altLang="ko-KR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 fontAlgn="base"/>
            <a:r>
              <a:rPr lang="en-US" altLang="ko-KR" sz="16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dirty="0" err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언택시대의</a:t>
            </a:r>
            <a:r>
              <a:rPr lang="ko-KR" altLang="en-US" sz="16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비대면 접촉 활동 패러다임 변화 요구에 맞는 종교 활동을 활성화 하고</a:t>
            </a:r>
            <a:r>
              <a:rPr lang="en-US" altLang="ko-KR" sz="16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6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일반인들의 </a:t>
            </a:r>
            <a:r>
              <a:rPr lang="ko-KR" altLang="en-US" sz="16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종교 </a:t>
            </a:r>
            <a:r>
              <a:rPr lang="ko-KR" altLang="en-US" sz="16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문화에 </a:t>
            </a:r>
            <a:r>
              <a:rPr lang="ko-KR" altLang="en-US" sz="16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대한 현장 체험을 </a:t>
            </a:r>
            <a:r>
              <a:rPr lang="ko-KR" altLang="en-US" sz="16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보다 효과적으로 가상세계에서 실현합니다</a:t>
            </a:r>
            <a:r>
              <a:rPr lang="en-US" altLang="ko-KR" sz="16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r>
              <a:rPr lang="en-US" altLang="ko-KR" sz="16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sz="16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endParaRPr lang="ko-KR" altLang="en-US" sz="16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 fontAlgn="base"/>
            <a:r>
              <a:rPr lang="en-US" altLang="ko-KR" sz="16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희망 솔루션</a:t>
            </a:r>
            <a:r>
              <a:rPr lang="en-US" altLang="ko-KR" sz="16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sz="16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en-US" altLang="ko-KR" sz="16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종교 </a:t>
            </a:r>
            <a:r>
              <a:rPr lang="ko-KR" altLang="en-US" sz="16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활동 과 전통 문화의 </a:t>
            </a:r>
            <a:r>
              <a:rPr lang="en-US" altLang="ko-KR" sz="16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VR </a:t>
            </a:r>
            <a:r>
              <a:rPr lang="ko-KR" altLang="en-US" sz="16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디지털화 구현</a:t>
            </a:r>
            <a:r>
              <a:rPr lang="en-US" altLang="ko-KR" sz="16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VR </a:t>
            </a:r>
            <a:r>
              <a:rPr lang="ko-KR" altLang="en-US" sz="16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및 </a:t>
            </a:r>
            <a:r>
              <a:rPr lang="en-US" altLang="ko-KR" sz="16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AI </a:t>
            </a:r>
            <a:r>
              <a:rPr lang="ko-KR" altLang="en-US" sz="16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기반 </a:t>
            </a:r>
            <a:r>
              <a:rPr lang="ko-KR" altLang="en-US" sz="16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챗봇</a:t>
            </a:r>
            <a:r>
              <a:rPr lang="ko-KR" altLang="en-US" sz="16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방식의 의한 </a:t>
            </a:r>
            <a:r>
              <a:rPr lang="ko-KR" altLang="en-US" sz="16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종교</a:t>
            </a:r>
            <a:r>
              <a:rPr lang="en-US" altLang="ko-KR" sz="16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활동의</a:t>
            </a:r>
            <a:r>
              <a:rPr lang="en-US" altLang="ko-KR" sz="16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sz="16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en-US" altLang="ko-KR" sz="16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활성화</a:t>
            </a:r>
            <a:r>
              <a:rPr lang="en-US" altLang="ko-KR" sz="16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1</a:t>
            </a:r>
            <a:r>
              <a:rPr lang="ko-KR" altLang="en-US" sz="16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차로 불교를 대상으로 하고 추후 기독교</a:t>
            </a:r>
            <a:r>
              <a:rPr lang="en-US" altLang="ko-KR" sz="16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6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</a:t>
            </a:r>
            <a:r>
              <a:rPr lang="ko-KR" altLang="en-US" sz="16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톨릭 등 다양한 종교 </a:t>
            </a:r>
            <a:r>
              <a:rPr lang="ko-KR" altLang="en-US" sz="16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등으로 확대하여 진행 할 </a:t>
            </a:r>
            <a:r>
              <a:rPr lang="ko-KR" altLang="en-US" sz="16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예정입니다</a:t>
            </a:r>
            <a:r>
              <a:rPr lang="en-US" altLang="ko-KR" sz="16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r>
              <a:rPr lang="en-US" altLang="ko-KR" sz="16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sz="16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endParaRPr lang="en-US" altLang="ko-KR" sz="16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 fontAlgn="base"/>
            <a:r>
              <a:rPr lang="en-US" altLang="ko-KR" sz="16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기대효과</a:t>
            </a:r>
            <a:endParaRPr lang="en-US" altLang="ko-KR" sz="1600" dirty="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 fontAlgn="base"/>
            <a:r>
              <a:rPr lang="ko-KR" altLang="en-US" sz="16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대중적인 </a:t>
            </a:r>
            <a:r>
              <a:rPr lang="ko-KR" altLang="en-US" sz="16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집합모임 활동의 지양하는 패러다임 변화로 </a:t>
            </a:r>
            <a:r>
              <a:rPr lang="ko-KR" altLang="en-US" sz="16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언택시대의</a:t>
            </a:r>
            <a:r>
              <a:rPr lang="ko-KR" altLang="en-US" sz="16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종교활동을 가상세계 </a:t>
            </a:r>
            <a:r>
              <a:rPr lang="ko-KR" altLang="en-US" sz="16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속에서 </a:t>
            </a:r>
            <a:r>
              <a:rPr lang="ko-KR" altLang="en-US" sz="16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실현</a:t>
            </a:r>
            <a:r>
              <a:rPr lang="en-US" altLang="ko-KR" sz="16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하는 </a:t>
            </a:r>
            <a:r>
              <a:rPr lang="ko-KR" altLang="en-US" sz="16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서비스를 제공함으로 자유로운 종교활동을 </a:t>
            </a:r>
            <a:r>
              <a:rPr lang="ko-KR" altLang="en-US" sz="16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할 수 있습니다</a:t>
            </a:r>
            <a:r>
              <a:rPr lang="en-US" altLang="ko-KR" sz="16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16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50000"/>
              </a:lnSpc>
              <a:buClr>
                <a:schemeClr val="bg1">
                  <a:lumMod val="65000"/>
                </a:schemeClr>
              </a:buClr>
            </a:pPr>
            <a:endParaRPr lang="en-US" altLang="ko-KR" sz="16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부제목 2"/>
          <p:cNvSpPr txBox="1">
            <a:spLocks/>
          </p:cNvSpPr>
          <p:nvPr/>
        </p:nvSpPr>
        <p:spPr>
          <a:xfrm>
            <a:off x="251520" y="4797152"/>
            <a:ext cx="8424936" cy="11521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buClr>
                <a:schemeClr val="bg1">
                  <a:lumMod val="65000"/>
                </a:schemeClr>
              </a:buClr>
            </a:pPr>
            <a:r>
              <a:rPr lang="en-US" altLang="ko-K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2. </a:t>
            </a:r>
            <a:r>
              <a:rPr lang="ko-KR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업무 프로세스 및 특성</a:t>
            </a:r>
            <a:endParaRPr lang="en-US" altLang="ko-KR" sz="1600" b="1" dirty="0"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50000"/>
              </a:lnSpc>
              <a:buClr>
                <a:schemeClr val="bg1">
                  <a:lumMod val="65000"/>
                </a:schemeClr>
              </a:buClr>
            </a:pPr>
            <a:r>
              <a:rPr lang="en-US" altLang="ko-KR" sz="16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오프라인을 </a:t>
            </a:r>
            <a:r>
              <a:rPr lang="ko-KR" altLang="en-US" sz="16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통한 종교 활동을 온라인상에서 종교활동을 </a:t>
            </a:r>
            <a:r>
              <a:rPr lang="ko-KR" altLang="en-US" sz="16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할수</a:t>
            </a:r>
            <a:r>
              <a:rPr lang="ko-KR" altLang="en-US" sz="16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있도록 </a:t>
            </a:r>
            <a:r>
              <a:rPr lang="ko-KR" altLang="en-US" sz="16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안드로이드와</a:t>
            </a:r>
            <a:r>
              <a:rPr lang="ko-KR" altLang="en-US" sz="16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6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ios</a:t>
            </a:r>
            <a:r>
              <a:rPr lang="en-US" altLang="ko-KR" sz="16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dirty="0" err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어플을</a:t>
            </a:r>
            <a:r>
              <a:rPr lang="ko-KR" altLang="en-US" sz="16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통해서 </a:t>
            </a:r>
            <a:r>
              <a:rPr lang="ko-KR" altLang="en-US" sz="16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시간과 공간제약을 받지 않고 언제든지 이용을 </a:t>
            </a:r>
            <a:r>
              <a:rPr lang="ko-KR" altLang="en-US" sz="16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할수</a:t>
            </a:r>
            <a:r>
              <a:rPr lang="ko-KR" altLang="en-US" sz="16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있도록 </a:t>
            </a:r>
            <a:r>
              <a:rPr lang="en-US" altLang="ko-KR" sz="16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VR</a:t>
            </a:r>
            <a:r>
              <a:rPr lang="ko-KR" altLang="en-US" sz="16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프로그램을 서비스를 한다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01" y="131723"/>
            <a:ext cx="6723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3) </a:t>
            </a:r>
            <a:r>
              <a:rPr lang="ko-KR" altLang="en-US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개발 계획서</a:t>
            </a:r>
            <a:endParaRPr lang="ko-KR" altLang="en-US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361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부제목 2"/>
          <p:cNvSpPr>
            <a:spLocks noGrp="1"/>
          </p:cNvSpPr>
          <p:nvPr>
            <p:ph type="subTitle" idx="1"/>
          </p:nvPr>
        </p:nvSpPr>
        <p:spPr>
          <a:xfrm>
            <a:off x="251520" y="812304"/>
            <a:ext cx="7272808" cy="456456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  <a:buClr>
                <a:schemeClr val="bg1">
                  <a:lumMod val="65000"/>
                </a:schemeClr>
              </a:buClr>
              <a:buFont typeface="Wingdings" pitchFamily="2" charset="2"/>
              <a:buChar char="l"/>
            </a:pPr>
            <a:r>
              <a:rPr lang="ko-KR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미륵사앱</a:t>
            </a:r>
            <a:r>
              <a: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모바일</a:t>
            </a:r>
            <a:r>
              <a:rPr lang="ko-KR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 서비스 개요</a:t>
            </a:r>
            <a:endParaRPr lang="en-US" altLang="ko-KR" sz="1600" b="1" dirty="0">
              <a:solidFill>
                <a:schemeClr val="tx1">
                  <a:lumMod val="75000"/>
                  <a:lumOff val="2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평행 사변형 23"/>
          <p:cNvSpPr/>
          <p:nvPr/>
        </p:nvSpPr>
        <p:spPr>
          <a:xfrm>
            <a:off x="4067945" y="692696"/>
            <a:ext cx="5112567" cy="6166296"/>
          </a:xfrm>
          <a:prstGeom prst="parallelogram">
            <a:avLst>
              <a:gd name="adj" fmla="val 52174"/>
            </a:avLst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부제목 2"/>
          <p:cNvSpPr txBox="1">
            <a:spLocks/>
          </p:cNvSpPr>
          <p:nvPr/>
        </p:nvSpPr>
        <p:spPr>
          <a:xfrm>
            <a:off x="251520" y="1412776"/>
            <a:ext cx="8424936" cy="4320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buClr>
                <a:schemeClr val="bg1">
                  <a:lumMod val="65000"/>
                </a:schemeClr>
              </a:buClr>
            </a:pPr>
            <a:r>
              <a:rPr lang="en-US" altLang="ko-K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1. </a:t>
            </a:r>
            <a:r>
              <a:rPr lang="ko-KR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시스템 구성도 </a:t>
            </a:r>
            <a:r>
              <a:rPr lang="en-US" altLang="ko-K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[ </a:t>
            </a:r>
            <a:r>
              <a:rPr lang="ko-KR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소프트웨어 구성도</a:t>
            </a:r>
            <a:r>
              <a:rPr lang="en-US" altLang="ko-K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</a:p>
          <a:p>
            <a:pPr algn="l">
              <a:lnSpc>
                <a:spcPct val="150000"/>
              </a:lnSpc>
              <a:buClr>
                <a:schemeClr val="bg1">
                  <a:lumMod val="65000"/>
                </a:schemeClr>
              </a:buClr>
            </a:pPr>
            <a:endParaRPr lang="en-US" altLang="ko-KR" sz="16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097" name="_x276851136" descr="EMB00002de430a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988840"/>
            <a:ext cx="8289435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601" y="131723"/>
            <a:ext cx="6723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3) </a:t>
            </a:r>
            <a:r>
              <a:rPr lang="ko-KR" altLang="en-US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개발 계획서</a:t>
            </a:r>
            <a:endParaRPr lang="ko-KR" altLang="en-US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7100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평행 사변형 23"/>
          <p:cNvSpPr/>
          <p:nvPr/>
        </p:nvSpPr>
        <p:spPr>
          <a:xfrm>
            <a:off x="4067945" y="692696"/>
            <a:ext cx="5112567" cy="6166296"/>
          </a:xfrm>
          <a:prstGeom prst="parallelogram">
            <a:avLst>
              <a:gd name="adj" fmla="val 52174"/>
            </a:avLst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8193" name="_x276851056" descr="EMB00002de430a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2085256"/>
            <a:ext cx="7687933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601" y="131723"/>
            <a:ext cx="6723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3) </a:t>
            </a:r>
            <a:r>
              <a:rPr lang="ko-KR" altLang="en-US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개발 계획서</a:t>
            </a:r>
            <a:endParaRPr lang="ko-KR" altLang="en-US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부제목 2"/>
          <p:cNvSpPr txBox="1">
            <a:spLocks/>
          </p:cNvSpPr>
          <p:nvPr/>
        </p:nvSpPr>
        <p:spPr>
          <a:xfrm>
            <a:off x="251520" y="812304"/>
            <a:ext cx="7272808" cy="456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buClr>
                <a:schemeClr val="bg1">
                  <a:lumMod val="65000"/>
                </a:schemeClr>
              </a:buClr>
              <a:buFont typeface="Wingdings" pitchFamily="2" charset="2"/>
              <a:buChar char="l"/>
            </a:pPr>
            <a:r>
              <a:rPr lang="ko-KR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미륵사앱</a:t>
            </a:r>
            <a:r>
              <a:rPr lang="ko-KR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모바일</a:t>
            </a:r>
            <a:r>
              <a:rPr lang="ko-KR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 서비스 개요</a:t>
            </a:r>
            <a:endParaRPr lang="en-US" altLang="ko-KR" sz="1600" b="1" dirty="0">
              <a:solidFill>
                <a:schemeClr val="tx1">
                  <a:lumMod val="75000"/>
                  <a:lumOff val="2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부제목 2"/>
          <p:cNvSpPr txBox="1">
            <a:spLocks/>
          </p:cNvSpPr>
          <p:nvPr/>
        </p:nvSpPr>
        <p:spPr>
          <a:xfrm>
            <a:off x="251520" y="1412776"/>
            <a:ext cx="8424936" cy="4320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buClr>
                <a:schemeClr val="bg1">
                  <a:lumMod val="65000"/>
                </a:schemeClr>
              </a:buClr>
            </a:pPr>
            <a:r>
              <a:rPr lang="en-US" altLang="ko-K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2. </a:t>
            </a:r>
            <a:r>
              <a:rPr lang="ko-KR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시스템 구성도 </a:t>
            </a:r>
            <a:r>
              <a:rPr lang="en-US" altLang="ko-K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[ </a:t>
            </a:r>
            <a:r>
              <a:rPr lang="ko-KR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하드웨어 구성도</a:t>
            </a:r>
            <a:r>
              <a:rPr lang="en-US" altLang="ko-K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</a:p>
          <a:p>
            <a:pPr algn="l">
              <a:lnSpc>
                <a:spcPct val="150000"/>
              </a:lnSpc>
              <a:buClr>
                <a:schemeClr val="bg1">
                  <a:lumMod val="65000"/>
                </a:schemeClr>
              </a:buClr>
            </a:pPr>
            <a:endParaRPr lang="en-US" altLang="ko-KR" sz="1600" b="1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2262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3314</TotalTime>
  <Words>618</Words>
  <Application>Microsoft Office PowerPoint</Application>
  <PresentationFormat>화면 슬라이드 쇼(4:3)</PresentationFormat>
  <Paragraphs>135</Paragraphs>
  <Slides>20</Slides>
  <Notes>10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1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R&amp;D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주)Future World 4</dc:title>
  <dc:creator>Microsoft Corporation</dc:creator>
  <cp:lastModifiedBy>김재경</cp:lastModifiedBy>
  <cp:revision>346</cp:revision>
  <cp:lastPrinted>2020-05-05T23:54:40Z</cp:lastPrinted>
  <dcterms:created xsi:type="dcterms:W3CDTF">2006-10-05T04:04:58Z</dcterms:created>
  <dcterms:modified xsi:type="dcterms:W3CDTF">2020-11-02T07:21:51Z</dcterms:modified>
</cp:coreProperties>
</file>